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omments/comment2.xml" ContentType="application/vnd.openxmlformats-officedocument.presentationml.comment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5"/>
  </p:notesMasterIdLst>
  <p:handoutMasterIdLst>
    <p:handoutMasterId r:id="rId156"/>
  </p:handoutMasterIdLst>
  <p:sldIdLst>
    <p:sldId id="364" r:id="rId2"/>
    <p:sldId id="387" r:id="rId3"/>
    <p:sldId id="471" r:id="rId4"/>
    <p:sldId id="265" r:id="rId5"/>
    <p:sldId id="348" r:id="rId6"/>
    <p:sldId id="388" r:id="rId7"/>
    <p:sldId id="366" r:id="rId8"/>
    <p:sldId id="368" r:id="rId9"/>
    <p:sldId id="470"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72" r:id="rId27"/>
    <p:sldId id="407" r:id="rId28"/>
    <p:sldId id="473" r:id="rId29"/>
    <p:sldId id="516" r:id="rId30"/>
    <p:sldId id="524" r:id="rId31"/>
    <p:sldId id="526" r:id="rId32"/>
    <p:sldId id="525" r:id="rId33"/>
    <p:sldId id="517" r:id="rId34"/>
    <p:sldId id="532" r:id="rId35"/>
    <p:sldId id="510" r:id="rId36"/>
    <p:sldId id="511" r:id="rId37"/>
    <p:sldId id="512" r:id="rId38"/>
    <p:sldId id="513" r:id="rId39"/>
    <p:sldId id="514" r:id="rId40"/>
    <p:sldId id="515" r:id="rId41"/>
    <p:sldId id="509" r:id="rId42"/>
    <p:sldId id="508" r:id="rId43"/>
    <p:sldId id="410" r:id="rId44"/>
    <p:sldId id="518" r:id="rId45"/>
    <p:sldId id="520" r:id="rId46"/>
    <p:sldId id="521" r:id="rId47"/>
    <p:sldId id="522" r:id="rId48"/>
    <p:sldId id="474" r:id="rId49"/>
    <p:sldId id="423" r:id="rId50"/>
    <p:sldId id="426" r:id="rId51"/>
    <p:sldId id="425" r:id="rId52"/>
    <p:sldId id="432" r:id="rId53"/>
    <p:sldId id="437" r:id="rId54"/>
    <p:sldId id="433" r:id="rId55"/>
    <p:sldId id="434" r:id="rId56"/>
    <p:sldId id="435" r:id="rId57"/>
    <p:sldId id="436" r:id="rId58"/>
    <p:sldId id="429" r:id="rId59"/>
    <p:sldId id="440" r:id="rId60"/>
    <p:sldId id="441" r:id="rId61"/>
    <p:sldId id="444" r:id="rId62"/>
    <p:sldId id="430" r:id="rId63"/>
    <p:sldId id="463" r:id="rId64"/>
    <p:sldId id="536" r:id="rId65"/>
    <p:sldId id="537" r:id="rId66"/>
    <p:sldId id="538" r:id="rId67"/>
    <p:sldId id="539" r:id="rId68"/>
    <p:sldId id="540" r:id="rId69"/>
    <p:sldId id="541" r:id="rId70"/>
    <p:sldId id="542" r:id="rId71"/>
    <p:sldId id="416" r:id="rId72"/>
    <p:sldId id="469" r:id="rId73"/>
    <p:sldId id="480" r:id="rId74"/>
    <p:sldId id="544" r:id="rId75"/>
    <p:sldId id="546" r:id="rId76"/>
    <p:sldId id="543" r:id="rId77"/>
    <p:sldId id="548" r:id="rId78"/>
    <p:sldId id="547" r:id="rId79"/>
    <p:sldId id="549" r:id="rId80"/>
    <p:sldId id="550" r:id="rId81"/>
    <p:sldId id="475" r:id="rId82"/>
    <p:sldId id="453" r:id="rId83"/>
    <p:sldId id="455" r:id="rId84"/>
    <p:sldId id="456" r:id="rId85"/>
    <p:sldId id="478" r:id="rId86"/>
    <p:sldId id="479" r:id="rId87"/>
    <p:sldId id="460" r:id="rId88"/>
    <p:sldId id="462" r:id="rId89"/>
    <p:sldId id="461" r:id="rId90"/>
    <p:sldId id="552" r:id="rId91"/>
    <p:sldId id="588" r:id="rId92"/>
    <p:sldId id="587" r:id="rId93"/>
    <p:sldId id="590" r:id="rId94"/>
    <p:sldId id="589" r:id="rId95"/>
    <p:sldId id="560" r:id="rId96"/>
    <p:sldId id="565" r:id="rId97"/>
    <p:sldId id="566" r:id="rId98"/>
    <p:sldId id="561" r:id="rId99"/>
    <p:sldId id="564" r:id="rId100"/>
    <p:sldId id="586" r:id="rId101"/>
    <p:sldId id="567" r:id="rId102"/>
    <p:sldId id="481" r:id="rId103"/>
    <p:sldId id="483" r:id="rId104"/>
    <p:sldId id="482" r:id="rId105"/>
    <p:sldId id="484" r:id="rId106"/>
    <p:sldId id="485" r:id="rId107"/>
    <p:sldId id="486" r:id="rId108"/>
    <p:sldId id="487" r:id="rId109"/>
    <p:sldId id="488" r:id="rId110"/>
    <p:sldId id="489" r:id="rId111"/>
    <p:sldId id="490" r:id="rId112"/>
    <p:sldId id="491" r:id="rId113"/>
    <p:sldId id="492" r:id="rId114"/>
    <p:sldId id="493" r:id="rId115"/>
    <p:sldId id="494" r:id="rId116"/>
    <p:sldId id="499" r:id="rId117"/>
    <p:sldId id="500" r:id="rId118"/>
    <p:sldId id="498" r:id="rId119"/>
    <p:sldId id="495" r:id="rId120"/>
    <p:sldId id="496" r:id="rId121"/>
    <p:sldId id="497" r:id="rId122"/>
    <p:sldId id="572" r:id="rId123"/>
    <p:sldId id="573" r:id="rId124"/>
    <p:sldId id="574" r:id="rId125"/>
    <p:sldId id="585" r:id="rId126"/>
    <p:sldId id="575" r:id="rId127"/>
    <p:sldId id="577" r:id="rId128"/>
    <p:sldId id="578" r:id="rId129"/>
    <p:sldId id="579" r:id="rId130"/>
    <p:sldId id="580" r:id="rId131"/>
    <p:sldId id="581" r:id="rId132"/>
    <p:sldId id="582" r:id="rId133"/>
    <p:sldId id="583" r:id="rId134"/>
    <p:sldId id="584" r:id="rId135"/>
    <p:sldId id="576" r:id="rId136"/>
    <p:sldId id="569" r:id="rId137"/>
    <p:sldId id="501" r:id="rId138"/>
    <p:sldId id="527" r:id="rId139"/>
    <p:sldId id="528" r:id="rId140"/>
    <p:sldId id="529" r:id="rId141"/>
    <p:sldId id="530" r:id="rId142"/>
    <p:sldId id="531" r:id="rId143"/>
    <p:sldId id="503" r:id="rId144"/>
    <p:sldId id="507" r:id="rId145"/>
    <p:sldId id="504" r:id="rId146"/>
    <p:sldId id="505" r:id="rId147"/>
    <p:sldId id="476" r:id="rId148"/>
    <p:sldId id="401" r:id="rId149"/>
    <p:sldId id="477" r:id="rId150"/>
    <p:sldId id="365" r:id="rId151"/>
    <p:sldId id="427" r:id="rId152"/>
    <p:sldId id="389" r:id="rId153"/>
    <p:sldId id="324" r:id="rId154"/>
  </p:sldIdLst>
  <p:sldSz cx="12192000" cy="6858000"/>
  <p:notesSz cx="6858000" cy="9144000"/>
  <p:custDataLst>
    <p:tags r:id="rId1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23" userDrawn="1">
          <p15:clr>
            <a:srgbClr val="A4A3A4"/>
          </p15:clr>
        </p15:guide>
        <p15:guide id="2" pos="71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0"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99CCFF"/>
    <a:srgbClr val="00FFFF"/>
    <a:srgbClr val="FFFFFF"/>
    <a:srgbClr val="F6F7F9"/>
    <a:srgbClr val="9966FF"/>
    <a:srgbClr val="66CCFF"/>
    <a:srgbClr val="FF99FF"/>
    <a:srgbClr val="FFFF99"/>
    <a:srgbClr val="4F8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83763" autoAdjust="0"/>
  </p:normalViewPr>
  <p:slideViewPr>
    <p:cSldViewPr snapToGrid="0">
      <p:cViewPr varScale="1">
        <p:scale>
          <a:sx n="96" d="100"/>
          <a:sy n="96" d="100"/>
        </p:scale>
        <p:origin x="1044" y="72"/>
      </p:cViewPr>
      <p:guideLst>
        <p:guide orient="horz" pos="2523"/>
        <p:guide pos="7174"/>
      </p:guideLst>
    </p:cSldViewPr>
  </p:slideViewPr>
  <p:outlineViewPr>
    <p:cViewPr>
      <p:scale>
        <a:sx n="33" d="100"/>
        <a:sy n="33" d="100"/>
      </p:scale>
      <p:origin x="0" y="-13104"/>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gs" Target="tags/tag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60</c:v>
                </c:pt>
                <c:pt idx="1">
                  <c:v>50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40</c:v>
                </c:pt>
                <c:pt idx="1">
                  <c:v>50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2025/5/3</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2025/5/3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262626"/>
                </a:solidFill>
                <a:effectLst/>
                <a:latin typeface="-apple-system"/>
              </a:rPr>
              <a:t>後來用</a:t>
            </a:r>
            <a:r>
              <a:rPr lang="en-US" altLang="zh-TW" b="0" i="0" dirty="0">
                <a:solidFill>
                  <a:srgbClr val="262626"/>
                </a:solidFill>
                <a:effectLst/>
                <a:latin typeface="-apple-system"/>
              </a:rPr>
              <a:t>11</a:t>
            </a:r>
            <a:r>
              <a:rPr lang="zh-TW" altLang="en-US" b="0" i="0" dirty="0">
                <a:solidFill>
                  <a:srgbClr val="262626"/>
                </a:solidFill>
                <a:effectLst/>
                <a:latin typeface="-apple-system"/>
              </a:rPr>
              <a:t>去合，但是只能跑</a:t>
            </a:r>
            <a:r>
              <a:rPr lang="en-US" altLang="zh-TW" b="0" i="0" dirty="0">
                <a:solidFill>
                  <a:srgbClr val="262626"/>
                </a:solidFill>
                <a:effectLst/>
                <a:latin typeface="-apple-system"/>
              </a:rPr>
              <a:t>20</a:t>
            </a:r>
            <a:endParaRPr lang="zh-TW" altLang="en-US" b="0" i="0" dirty="0">
              <a:solidFill>
                <a:srgbClr val="262626"/>
              </a:solidFill>
              <a:effectLst/>
              <a:latin typeface="-apple-system"/>
            </a:endParaRPr>
          </a:p>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100</a:t>
            </a:fld>
            <a:endParaRPr lang="zh-CN" altLang="en-US"/>
          </a:p>
        </p:txBody>
      </p:sp>
    </p:spTree>
    <p:extLst>
      <p:ext uri="{BB962C8B-B14F-4D97-AF65-F5344CB8AC3E}">
        <p14:creationId xmlns:p14="http://schemas.microsoft.com/office/powerpoint/2010/main" val="47414852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101</a:t>
            </a:fld>
            <a:endParaRPr lang="zh-CN" altLang="en-US"/>
          </a:p>
        </p:txBody>
      </p:sp>
    </p:spTree>
    <p:extLst>
      <p:ext uri="{BB962C8B-B14F-4D97-AF65-F5344CB8AC3E}">
        <p14:creationId xmlns:p14="http://schemas.microsoft.com/office/powerpoint/2010/main" val="24217199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102</a:t>
            </a:fld>
            <a:endParaRPr lang="zh-CN" altLang="en-US"/>
          </a:p>
        </p:txBody>
      </p:sp>
    </p:spTree>
    <p:extLst>
      <p:ext uri="{BB962C8B-B14F-4D97-AF65-F5344CB8AC3E}">
        <p14:creationId xmlns:p14="http://schemas.microsoft.com/office/powerpoint/2010/main" val="379921030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103</a:t>
            </a:fld>
            <a:endParaRPr lang="zh-CN" altLang="en-US"/>
          </a:p>
        </p:txBody>
      </p:sp>
    </p:spTree>
    <p:extLst>
      <p:ext uri="{BB962C8B-B14F-4D97-AF65-F5344CB8AC3E}">
        <p14:creationId xmlns:p14="http://schemas.microsoft.com/office/powerpoint/2010/main" val="161357879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104</a:t>
            </a:fld>
            <a:endParaRPr lang="zh-CN" altLang="en-US"/>
          </a:p>
        </p:txBody>
      </p:sp>
    </p:spTree>
    <p:extLst>
      <p:ext uri="{BB962C8B-B14F-4D97-AF65-F5344CB8AC3E}">
        <p14:creationId xmlns:p14="http://schemas.microsoft.com/office/powerpoint/2010/main" val="16038709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105</a:t>
            </a:fld>
            <a:endParaRPr lang="zh-CN" altLang="en-US"/>
          </a:p>
        </p:txBody>
      </p:sp>
    </p:spTree>
    <p:extLst>
      <p:ext uri="{BB962C8B-B14F-4D97-AF65-F5344CB8AC3E}">
        <p14:creationId xmlns:p14="http://schemas.microsoft.com/office/powerpoint/2010/main" val="285795703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106</a:t>
            </a:fld>
            <a:endParaRPr lang="zh-CN" altLang="en-US"/>
          </a:p>
        </p:txBody>
      </p:sp>
    </p:spTree>
    <p:extLst>
      <p:ext uri="{BB962C8B-B14F-4D97-AF65-F5344CB8AC3E}">
        <p14:creationId xmlns:p14="http://schemas.microsoft.com/office/powerpoint/2010/main" val="52995256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107</a:t>
            </a:fld>
            <a:endParaRPr lang="zh-CN" altLang="en-US"/>
          </a:p>
        </p:txBody>
      </p:sp>
    </p:spTree>
    <p:extLst>
      <p:ext uri="{BB962C8B-B14F-4D97-AF65-F5344CB8AC3E}">
        <p14:creationId xmlns:p14="http://schemas.microsoft.com/office/powerpoint/2010/main" val="125591740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和演算法不同，能夠一次取樣兩筆資料，原因是因為採用的是</a:t>
            </a:r>
            <a:r>
              <a:rPr lang="en-US" altLang="zh-TW" b="0" i="0" dirty="0" err="1">
                <a:solidFill>
                  <a:srgbClr val="262626"/>
                </a:solidFill>
                <a:effectLst/>
                <a:latin typeface="-apple-system"/>
              </a:rPr>
              <a:t>daul</a:t>
            </a:r>
            <a:r>
              <a:rPr lang="en-US" altLang="zh-TW" b="0" i="0" dirty="0">
                <a:solidFill>
                  <a:srgbClr val="262626"/>
                </a:solidFill>
                <a:effectLst/>
                <a:latin typeface="-apple-system"/>
              </a:rPr>
              <a:t>-port</a:t>
            </a:r>
            <a:r>
              <a:rPr lang="zh-TW" altLang="en-US" b="0" i="0" dirty="0">
                <a:solidFill>
                  <a:srgbClr val="262626"/>
                </a:solidFill>
                <a:effectLst/>
                <a:latin typeface="-apple-system"/>
              </a:rPr>
              <a:t>的</a:t>
            </a:r>
            <a:r>
              <a:rPr lang="en-US" altLang="zh-TW" b="0" i="0" dirty="0">
                <a:solidFill>
                  <a:srgbClr val="262626"/>
                </a:solidFill>
                <a:effectLst/>
                <a:latin typeface="-apple-system"/>
              </a:rPr>
              <a:t>memory</a:t>
            </a:r>
            <a:r>
              <a:rPr lang="zh-TW" altLang="en-US" b="0" i="0" dirty="0">
                <a:solidFill>
                  <a:srgbClr val="262626"/>
                </a:solidFill>
                <a:effectLst/>
                <a:latin typeface="-apple-system"/>
              </a:rPr>
              <a:t>，為了提高硬體使用率因此這樣設計。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1344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48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1344/48-1=27</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A0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~rej0</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rej1==0 </a:t>
            </a:r>
            <a:r>
              <a:rPr lang="en-US" altLang="zh-TW" b="0" i="0" dirty="0">
                <a:solidFill>
                  <a:srgbClr val="262626"/>
                </a:solidFill>
                <a:effectLst/>
                <a:latin typeface="-apple-system"/>
                <a:sym typeface="Wingdings" panose="05000000000000000000" pitchFamily="2" charset="2"/>
              </a:rPr>
              <a:t> A0, A1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rej1==1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rej0==1, rej1==0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a:t>
            </a:r>
            <a:r>
              <a:rPr lang="en-US" altLang="zh-TW" b="0" i="0" dirty="0">
                <a:solidFill>
                  <a:srgbClr val="262626"/>
                </a:solidFill>
                <a:effectLst/>
                <a:latin typeface="-apple-system"/>
                <a:sym typeface="Wingdings" panose="05000000000000000000" pitchFamily="2" charset="2"/>
              </a:rPr>
              <a:t>==1, </a:t>
            </a:r>
            <a:r>
              <a:rPr lang="en-US" altLang="zh-TW" b="0" i="0" dirty="0">
                <a:solidFill>
                  <a:srgbClr val="262626"/>
                </a:solidFill>
                <a:effectLst/>
                <a:latin typeface="-apple-system"/>
              </a:rPr>
              <a:t>rej1</a:t>
            </a:r>
            <a:r>
              <a:rPr lang="en-US" altLang="zh-TW" b="0" i="0" dirty="0">
                <a:solidFill>
                  <a:srgbClr val="262626"/>
                </a:solidFill>
                <a:effectLst/>
                <a:latin typeface="-apple-system"/>
                <a:sym typeface="Wingdings" panose="05000000000000000000" pitchFamily="2" charset="2"/>
              </a:rPr>
              <a:t>==1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108</a:t>
            </a:fld>
            <a:endParaRPr lang="zh-CN" altLang="en-US"/>
          </a:p>
        </p:txBody>
      </p:sp>
    </p:spTree>
    <p:extLst>
      <p:ext uri="{BB962C8B-B14F-4D97-AF65-F5344CB8AC3E}">
        <p14:creationId xmlns:p14="http://schemas.microsoft.com/office/powerpoint/2010/main" val="329360981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109</a:t>
            </a:fld>
            <a:endParaRPr lang="zh-CN" altLang="en-US"/>
          </a:p>
        </p:txBody>
      </p:sp>
    </p:spTree>
    <p:extLst>
      <p:ext uri="{BB962C8B-B14F-4D97-AF65-F5344CB8AC3E}">
        <p14:creationId xmlns:p14="http://schemas.microsoft.com/office/powerpoint/2010/main" val="3010163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110</a:t>
            </a:fld>
            <a:endParaRPr lang="zh-CN" altLang="en-US"/>
          </a:p>
        </p:txBody>
      </p:sp>
    </p:spTree>
    <p:extLst>
      <p:ext uri="{BB962C8B-B14F-4D97-AF65-F5344CB8AC3E}">
        <p14:creationId xmlns:p14="http://schemas.microsoft.com/office/powerpoint/2010/main" val="10749250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111</a:t>
            </a:fld>
            <a:endParaRPr lang="zh-CN" altLang="en-US"/>
          </a:p>
        </p:txBody>
      </p:sp>
    </p:spTree>
    <p:extLst>
      <p:ext uri="{BB962C8B-B14F-4D97-AF65-F5344CB8AC3E}">
        <p14:creationId xmlns:p14="http://schemas.microsoft.com/office/powerpoint/2010/main" val="152288748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ExpandMASK</a:t>
            </a:r>
            <a:r>
              <a:rPr lang="zh-TW" altLang="en-US" b="0" i="0" dirty="0">
                <a:solidFill>
                  <a:srgbClr val="262626"/>
                </a:solidFill>
                <a:effectLst/>
                <a:latin typeface="-apple-system"/>
              </a:rPr>
              <a:t>採樣一筆資料需要</a:t>
            </a:r>
            <a:r>
              <a:rPr lang="en-US" altLang="zh-TW" b="0" i="0" dirty="0">
                <a:solidFill>
                  <a:srgbClr val="262626"/>
                </a:solidFill>
                <a:effectLst/>
                <a:latin typeface="-apple-system"/>
              </a:rPr>
              <a:t>18 bit</a:t>
            </a:r>
            <a:r>
              <a:rPr lang="zh-TW" altLang="en-US" b="0" i="0" dirty="0">
                <a:solidFill>
                  <a:srgbClr val="262626"/>
                </a:solidFill>
                <a:effectLst/>
                <a:latin typeface="-apple-system"/>
              </a:rPr>
              <a:t>，但是</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有效資料為</a:t>
            </a:r>
            <a:r>
              <a:rPr lang="en-US" altLang="zh-TW" b="0" i="0" dirty="0">
                <a:solidFill>
                  <a:srgbClr val="262626"/>
                </a:solidFill>
                <a:effectLst/>
                <a:latin typeface="-apple-system"/>
              </a:rPr>
              <a:t>1088 bit</a:t>
            </a:r>
            <a:r>
              <a:rPr lang="zh-TW" altLang="en-US" b="0" i="0" dirty="0">
                <a:solidFill>
                  <a:srgbClr val="262626"/>
                </a:solidFill>
                <a:effectLst/>
                <a:latin typeface="-apple-system"/>
              </a:rPr>
              <a:t>，因此到需要</a:t>
            </a:r>
            <a:r>
              <a:rPr lang="en-US" altLang="zh-TW" b="0" i="0" dirty="0">
                <a:solidFill>
                  <a:srgbClr val="262626"/>
                </a:solidFill>
                <a:effectLst/>
                <a:latin typeface="-apple-system"/>
              </a:rPr>
              <a:t>squeeze</a:t>
            </a:r>
            <a:r>
              <a:rPr lang="zh-TW" altLang="en-US" b="0" i="0" dirty="0">
                <a:solidFill>
                  <a:srgbClr val="262626"/>
                </a:solidFill>
                <a:effectLst/>
                <a:latin typeface="-apple-system"/>
              </a:rPr>
              <a:t>時會有剩餘有效的</a:t>
            </a:r>
            <a:r>
              <a:rPr lang="en-US" altLang="zh-TW" b="0" i="0" dirty="0">
                <a:solidFill>
                  <a:srgbClr val="262626"/>
                </a:solidFill>
                <a:effectLst/>
                <a:latin typeface="-apple-system"/>
              </a:rPr>
              <a:t>bit</a:t>
            </a:r>
            <a:r>
              <a:rPr lang="zh-TW" altLang="en-US" b="0" i="0" dirty="0">
                <a:solidFill>
                  <a:srgbClr val="262626"/>
                </a:solidFill>
                <a:effectLst/>
                <a:latin typeface="-apple-system"/>
              </a:rPr>
              <a:t>尚未被使用，所以我使用了一個</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去暫存每一</a:t>
            </a:r>
            <a:r>
              <a:rPr lang="en-US" altLang="zh-TW" b="0" i="0" dirty="0">
                <a:solidFill>
                  <a:srgbClr val="262626"/>
                </a:solidFill>
                <a:effectLst/>
                <a:latin typeface="-apple-system"/>
              </a:rPr>
              <a:t>round</a:t>
            </a:r>
            <a:r>
              <a:rPr lang="zh-TW" altLang="en-US" b="0" i="0" dirty="0">
                <a:solidFill>
                  <a:srgbClr val="262626"/>
                </a:solidFill>
                <a:effectLst/>
                <a:latin typeface="-apple-system"/>
              </a:rPr>
              <a:t>剩餘的</a:t>
            </a:r>
            <a:r>
              <a:rPr lang="en-US" altLang="zh-TW" b="0" i="0" dirty="0">
                <a:solidFill>
                  <a:srgbClr val="262626"/>
                </a:solidFill>
                <a:effectLst/>
                <a:latin typeface="-apple-system"/>
              </a:rPr>
              <a:t>bit</a:t>
            </a:r>
            <a:r>
              <a:rPr lang="zh-TW" altLang="en-US" b="0" i="0" dirty="0">
                <a:solidFill>
                  <a:srgbClr val="262626"/>
                </a:solidFill>
                <a:effectLst/>
                <a:latin typeface="-apple-system"/>
              </a:rPr>
              <a:t>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24</a:t>
            </a:r>
            <a:r>
              <a:rPr lang="zh-TW" altLang="en-US" b="0" i="0" dirty="0">
                <a:solidFill>
                  <a:srgbClr val="262626"/>
                </a:solidFill>
                <a:effectLst/>
                <a:latin typeface="-apple-system"/>
              </a:rPr>
              <a:t>、</a:t>
            </a:r>
            <a:r>
              <a:rPr lang="en-US" altLang="zh-TW" b="0" i="0" dirty="0">
                <a:solidFill>
                  <a:srgbClr val="262626"/>
                </a:solidFill>
                <a:effectLst/>
                <a:latin typeface="-apple-system"/>
              </a:rPr>
              <a:t>32)</a:t>
            </a:r>
            <a:r>
              <a:rPr lang="zh-TW" altLang="en-US" b="0" i="0" dirty="0">
                <a:solidFill>
                  <a:srgbClr val="262626"/>
                </a:solidFill>
                <a:effectLst/>
                <a:latin typeface="-apple-system"/>
              </a:rPr>
              <a:t>，每一</a:t>
            </a:r>
            <a:r>
              <a:rPr lang="en-US" altLang="zh-TW" b="0" i="0" dirty="0">
                <a:solidFill>
                  <a:srgbClr val="262626"/>
                </a:solidFill>
                <a:effectLst/>
                <a:latin typeface="-apple-system"/>
              </a:rPr>
              <a:t>round</a:t>
            </a:r>
            <a:r>
              <a:rPr lang="zh-TW" altLang="en-US" b="0" i="0" dirty="0">
                <a:solidFill>
                  <a:srgbClr val="262626"/>
                </a:solidFill>
                <a:effectLst/>
                <a:latin typeface="-apple-system"/>
              </a:rPr>
              <a:t>輸入的有效資料會合前依</a:t>
            </a:r>
            <a:r>
              <a:rPr lang="en-US" altLang="zh-TW" b="0" i="0" dirty="0">
                <a:solidFill>
                  <a:srgbClr val="262626"/>
                </a:solidFill>
                <a:effectLst/>
                <a:latin typeface="-apple-system"/>
              </a:rPr>
              <a:t>round</a:t>
            </a:r>
            <a:r>
              <a:rPr lang="zh-TW" altLang="en-US" b="0" i="0" dirty="0">
                <a:solidFill>
                  <a:srgbClr val="262626"/>
                </a:solidFill>
                <a:effectLst/>
                <a:latin typeface="-apple-system"/>
              </a:rPr>
              <a:t>暫存在</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中的資料做串接為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用作採樣使用。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經過先前的設計後，每</a:t>
            </a:r>
            <a:r>
              <a:rPr lang="en-US" altLang="zh-TW" b="0" i="0" dirty="0">
                <a:solidFill>
                  <a:srgbClr val="262626"/>
                </a:solidFill>
                <a:effectLst/>
                <a:latin typeface="-apple-system"/>
              </a:rPr>
              <a:t>round</a:t>
            </a:r>
            <a:r>
              <a:rPr lang="zh-TW" altLang="en-US" b="0" i="0" dirty="0">
                <a:solidFill>
                  <a:srgbClr val="262626"/>
                </a:solidFill>
                <a:effectLst/>
                <a:latin typeface="-apple-system"/>
              </a:rPr>
              <a:t>有效入為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36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1080/36-1=29</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用於決定目前寫入的記憶體位址，一次採樣兩筆，固定加</a:t>
            </a:r>
            <a:r>
              <a:rPr lang="en-US" altLang="zh-TW" b="0" i="0" dirty="0">
                <a:solidFill>
                  <a:srgbClr val="262626"/>
                </a:solidFill>
                <a:effectLst/>
                <a:latin typeface="-apple-system"/>
              </a:rPr>
              <a:t>2</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演算法中使用了</a:t>
            </a:r>
            <a:r>
              <a:rPr lang="en-US" altLang="zh-TW" b="0" i="0" dirty="0" err="1">
                <a:solidFill>
                  <a:srgbClr val="262626"/>
                </a:solidFill>
                <a:effectLst/>
                <a:latin typeface="-apple-system"/>
              </a:rPr>
              <a:t>bitunpack</a:t>
            </a:r>
            <a:r>
              <a:rPr lang="zh-TW" altLang="en-US" b="0" i="0" dirty="0">
                <a:solidFill>
                  <a:srgbClr val="262626"/>
                </a:solidFill>
                <a:effectLst/>
                <a:latin typeface="-apple-system"/>
              </a:rPr>
              <a:t>，當中的</a:t>
            </a:r>
            <a:r>
              <a:rPr lang="en-US" altLang="zh-TW" b="0" i="0" dirty="0">
                <a:solidFill>
                  <a:srgbClr val="262626"/>
                </a:solidFill>
                <a:effectLst/>
                <a:latin typeface="-apple-system"/>
              </a:rPr>
              <a:t>b</a:t>
            </a:r>
            <a:r>
              <a:rPr lang="zh-TW" altLang="en-US" b="0" i="0" dirty="0">
                <a:solidFill>
                  <a:srgbClr val="262626"/>
                </a:solidFill>
                <a:effectLst/>
                <a:latin typeface="-apple-system"/>
              </a:rPr>
              <a:t>為</a:t>
            </a:r>
            <a:r>
              <a:rPr lang="en-US" altLang="zh-TW" b="0" i="0" dirty="0">
                <a:solidFill>
                  <a:srgbClr val="262626"/>
                </a:solidFill>
                <a:effectLst/>
                <a:latin typeface="-apple-system"/>
              </a:rPr>
              <a:t>131072 (</a:t>
            </a:r>
            <a:r>
              <a:rPr lang="zh-TW" altLang="en-US" b="0" i="0" dirty="0">
                <a:solidFill>
                  <a:srgbClr val="262626"/>
                </a:solidFill>
                <a:effectLst/>
                <a:latin typeface="-apple-system"/>
              </a:rPr>
              <a:t>第</a:t>
            </a:r>
            <a:r>
              <a:rPr lang="en-US" altLang="zh-TW" b="0" i="0" dirty="0">
                <a:solidFill>
                  <a:srgbClr val="262626"/>
                </a:solidFill>
                <a:effectLst/>
                <a:latin typeface="-apple-system"/>
              </a:rPr>
              <a:t>18bit</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，其餘為</a:t>
            </a:r>
            <a:r>
              <a:rPr lang="en-US" altLang="zh-TW" b="0" i="0" dirty="0">
                <a:solidFill>
                  <a:srgbClr val="262626"/>
                </a:solidFill>
                <a:effectLst/>
                <a:latin typeface="-apple-system"/>
              </a:rPr>
              <a:t>0)</a:t>
            </a:r>
            <a:r>
              <a:rPr lang="zh-TW" altLang="en-US" b="0" i="0" dirty="0">
                <a:solidFill>
                  <a:srgbClr val="262626"/>
                </a:solidFill>
                <a:effectLst/>
                <a:latin typeface="-apple-system"/>
              </a:rPr>
              <a:t>，並且採樣後的</a:t>
            </a:r>
            <a:r>
              <a:rPr lang="en-US" altLang="zh-TW" b="0" i="0" dirty="0">
                <a:solidFill>
                  <a:srgbClr val="262626"/>
                </a:solidFill>
                <a:effectLst/>
                <a:latin typeface="-apple-system"/>
              </a:rPr>
              <a:t>y</a:t>
            </a:r>
            <a:r>
              <a:rPr lang="zh-TW" altLang="en-US" b="0" i="0" dirty="0">
                <a:solidFill>
                  <a:srgbClr val="262626"/>
                </a:solidFill>
                <a:effectLst/>
                <a:latin typeface="-apple-system"/>
              </a:rPr>
              <a:t>之後要去做</a:t>
            </a:r>
            <a:r>
              <a:rPr lang="en-US" altLang="zh-TW" b="0" i="0" dirty="0">
                <a:solidFill>
                  <a:srgbClr val="262626"/>
                </a:solidFill>
                <a:effectLst/>
                <a:latin typeface="-apple-system"/>
              </a:rPr>
              <a:t>NTT</a:t>
            </a:r>
            <a:r>
              <a:rPr lang="zh-TW" altLang="en-US" b="0" i="0" dirty="0">
                <a:solidFill>
                  <a:srgbClr val="262626"/>
                </a:solidFill>
                <a:effectLst/>
                <a:latin typeface="-apple-system"/>
              </a:rPr>
              <a:t>需要擴充到</a:t>
            </a:r>
            <a:r>
              <a:rPr lang="en-US" altLang="zh-TW" b="0" i="0" dirty="0">
                <a:solidFill>
                  <a:srgbClr val="262626"/>
                </a:solidFill>
                <a:effectLst/>
                <a:latin typeface="-apple-system"/>
              </a:rPr>
              <a:t>8380417</a:t>
            </a:r>
            <a:r>
              <a:rPr lang="zh-TW" altLang="en-US" b="0" i="0" dirty="0">
                <a:solidFill>
                  <a:srgbClr val="262626"/>
                </a:solidFill>
                <a:effectLst/>
                <a:latin typeface="-apple-system"/>
              </a:rPr>
              <a:t>的域之下</a:t>
            </a:r>
            <a:r>
              <a:rPr lang="en-US" altLang="zh-TW" b="0" i="0" dirty="0">
                <a:solidFill>
                  <a:srgbClr val="262626"/>
                </a:solidFill>
                <a:effectLst/>
                <a:latin typeface="-apple-system"/>
              </a:rPr>
              <a:t>(23</a:t>
            </a:r>
            <a:r>
              <a:rPr lang="zh-TW" altLang="en-US" b="0" i="0" dirty="0">
                <a:solidFill>
                  <a:srgbClr val="262626"/>
                </a:solidFill>
                <a:effectLst/>
                <a:latin typeface="-apple-system"/>
              </a:rPr>
              <a:t> </a:t>
            </a:r>
            <a:r>
              <a:rPr lang="en-US" altLang="zh-TW" b="0" i="0" dirty="0">
                <a:solidFill>
                  <a:srgbClr val="262626"/>
                </a:solidFill>
                <a:effectLst/>
                <a:latin typeface="-apple-system"/>
              </a:rPr>
              <a:t>bit)</a:t>
            </a:r>
            <a:r>
              <a:rPr lang="zh-TW" altLang="en-US" b="0" i="0" dirty="0">
                <a:solidFill>
                  <a:srgbClr val="262626"/>
                </a:solidFill>
                <a:effectLst/>
                <a:latin typeface="-apple-system"/>
              </a:rPr>
              <a:t>，因此我改成了以下設計，將</a:t>
            </a:r>
            <a:r>
              <a:rPr lang="en-US" altLang="zh-TW" b="0" i="0" dirty="0">
                <a:solidFill>
                  <a:srgbClr val="262626"/>
                </a:solidFill>
                <a:effectLst/>
                <a:latin typeface="-apple-system"/>
              </a:rPr>
              <a:t>18 bit</a:t>
            </a:r>
            <a:r>
              <a:rPr lang="zh-TW" altLang="en-US" b="0" i="0" dirty="0">
                <a:solidFill>
                  <a:srgbClr val="262626"/>
                </a:solidFill>
                <a:effectLst/>
                <a:latin typeface="-apple-system"/>
              </a:rPr>
              <a:t>的資料分為兩類</a:t>
            </a:r>
            <a:r>
              <a:rPr lang="en-US" altLang="zh-TW" b="0" i="0" dirty="0">
                <a:solidFill>
                  <a:srgbClr val="262626"/>
                </a:solidFill>
                <a:effectLst/>
                <a:latin typeface="-apple-system"/>
              </a:rPr>
              <a:t>:</a:t>
            </a: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大於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rPr>
              <a:t>b</a:t>
            </a:r>
            <a:r>
              <a:rPr lang="zh-TW" altLang="en-US" b="0" i="0" dirty="0">
                <a:solidFill>
                  <a:srgbClr val="262626"/>
                </a:solidFill>
                <a:effectLst/>
                <a:latin typeface="-apple-system"/>
              </a:rPr>
              <a:t>相減會得到負數，因此直接取他的</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17bit</a:t>
            </a:r>
            <a:r>
              <a:rPr lang="zh-TW" altLang="en-US" b="0" i="0" dirty="0">
                <a:solidFill>
                  <a:srgbClr val="262626"/>
                </a:solidFill>
                <a:effectLst/>
                <a:latin typeface="-apple-system"/>
              </a:rPr>
              <a:t>和</a:t>
            </a:r>
            <a:r>
              <a:rPr lang="en-US" altLang="zh-TW" b="0" i="0" dirty="0">
                <a:solidFill>
                  <a:srgbClr val="262626"/>
                </a:solidFill>
                <a:effectLst/>
                <a:latin typeface="-apple-system"/>
              </a:rPr>
              <a:t>8380417</a:t>
            </a:r>
            <a:r>
              <a:rPr lang="zh-TW" altLang="en-US" b="0" i="0" dirty="0">
                <a:solidFill>
                  <a:srgbClr val="262626"/>
                </a:solidFill>
                <a:effectLst/>
                <a:latin typeface="-apple-system"/>
              </a:rPr>
              <a:t>做相減，直接轉到</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域下的負數</a:t>
            </a:r>
            <a:endParaRPr lang="en-US" altLang="zh-TW" b="0" i="0" dirty="0">
              <a:solidFill>
                <a:srgbClr val="262626"/>
              </a:solidFill>
              <a:effectLst/>
              <a:latin typeface="-apple-system"/>
            </a:endParaRP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小於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相減會得到正數，因此直接和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做相減即可，同樣也會在</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112</a:t>
            </a:fld>
            <a:endParaRPr lang="zh-CN" altLang="en-US"/>
          </a:p>
        </p:txBody>
      </p:sp>
    </p:spTree>
    <p:extLst>
      <p:ext uri="{BB962C8B-B14F-4D97-AF65-F5344CB8AC3E}">
        <p14:creationId xmlns:p14="http://schemas.microsoft.com/office/powerpoint/2010/main" val="33300454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113</a:t>
            </a:fld>
            <a:endParaRPr lang="zh-CN" altLang="en-US"/>
          </a:p>
        </p:txBody>
      </p:sp>
    </p:spTree>
    <p:extLst>
      <p:ext uri="{BB962C8B-B14F-4D97-AF65-F5344CB8AC3E}">
        <p14:creationId xmlns:p14="http://schemas.microsoft.com/office/powerpoint/2010/main" val="88701911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114</a:t>
            </a:fld>
            <a:endParaRPr lang="zh-CN" altLang="en-US"/>
          </a:p>
        </p:txBody>
      </p:sp>
    </p:spTree>
    <p:extLst>
      <p:ext uri="{BB962C8B-B14F-4D97-AF65-F5344CB8AC3E}">
        <p14:creationId xmlns:p14="http://schemas.microsoft.com/office/powerpoint/2010/main" val="231662204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115</a:t>
            </a:fld>
            <a:endParaRPr lang="zh-CN" altLang="en-US"/>
          </a:p>
        </p:txBody>
      </p:sp>
    </p:spTree>
    <p:extLst>
      <p:ext uri="{BB962C8B-B14F-4D97-AF65-F5344CB8AC3E}">
        <p14:creationId xmlns:p14="http://schemas.microsoft.com/office/powerpoint/2010/main" val="118326339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在</a:t>
            </a:r>
            <a:r>
              <a:rPr lang="en-US" altLang="zh-TW" sz="1000" b="0" i="0" dirty="0">
                <a:solidFill>
                  <a:srgbClr val="262626"/>
                </a:solidFill>
                <a:effectLst/>
                <a:latin typeface="-apple-system"/>
              </a:rPr>
              <a:t>Verilog</a:t>
            </a:r>
            <a:r>
              <a:rPr lang="zh-TW" altLang="en-US" sz="1000" b="0" i="0" dirty="0">
                <a:solidFill>
                  <a:srgbClr val="262626"/>
                </a:solidFill>
                <a:effectLst/>
                <a:latin typeface="-apple-system"/>
              </a:rPr>
              <a:t>中我將演算法中的</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換成了</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換成了</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，主要是為了對應其他</a:t>
            </a:r>
            <a:r>
              <a:rPr lang="en-US" altLang="zh-TW" sz="1000" b="0" i="0" dirty="0">
                <a:solidFill>
                  <a:srgbClr val="262626"/>
                </a:solidFill>
                <a:effectLst/>
                <a:latin typeface="-apple-system"/>
              </a:rPr>
              <a:t>Sampler</a:t>
            </a:r>
            <a:r>
              <a:rPr lang="zh-TW" altLang="en-US" sz="1000" b="0" i="0" dirty="0">
                <a:solidFill>
                  <a:srgbClr val="262626"/>
                </a:solidFill>
                <a:effectLst/>
                <a:latin typeface="-apple-system"/>
              </a:rPr>
              <a:t>中</a:t>
            </a:r>
            <a:r>
              <a:rPr lang="en-US" altLang="zh-TW" sz="1000" b="0" i="0" dirty="0">
                <a:solidFill>
                  <a:srgbClr val="262626"/>
                </a:solidFill>
                <a:effectLst/>
                <a:latin typeface="-apple-system"/>
              </a:rPr>
              <a:t>module</a:t>
            </a:r>
            <a:br>
              <a:rPr lang="en-US" altLang="zh-TW" sz="1000" b="0" i="0" dirty="0">
                <a:solidFill>
                  <a:srgbClr val="262626"/>
                </a:solidFill>
                <a:effectLst/>
                <a:latin typeface="-apple-system"/>
              </a:rPr>
            </a:br>
            <a:br>
              <a:rPr lang="en-US" altLang="zh-TW" sz="1000" b="0" i="0" dirty="0">
                <a:solidFill>
                  <a:srgbClr val="262626"/>
                </a:solidFill>
                <a:effectLst/>
                <a:latin typeface="-apple-system"/>
              </a:rPr>
            </a:br>
            <a:r>
              <a:rPr lang="zh-TW" altLang="en-US" sz="1000" b="0" i="0" dirty="0">
                <a:solidFill>
                  <a:srgbClr val="262626"/>
                </a:solidFill>
                <a:effectLst/>
                <a:latin typeface="-apple-system"/>
              </a:rPr>
              <a:t>硬體實現上我是先在第</a:t>
            </a:r>
            <a:r>
              <a:rPr lang="en-US" altLang="zh-TW" sz="1000" b="0" i="0" dirty="0" err="1">
                <a:solidFill>
                  <a:srgbClr val="262626"/>
                </a:solidFill>
                <a:effectLst/>
                <a:latin typeface="-apple-system"/>
              </a:rPr>
              <a:t>i</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執行了演算法第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行，接著在第</a:t>
            </a:r>
            <a:r>
              <a:rPr lang="en-US" altLang="zh-TW" sz="1000" b="0" i="0" dirty="0">
                <a:solidFill>
                  <a:srgbClr val="262626"/>
                </a:solidFill>
                <a:effectLst/>
                <a:latin typeface="-apple-system"/>
              </a:rPr>
              <a:t>i+1</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執行演算法第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行，這樣實現的原因是我寫入第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位址時，同時會將該位址原本的資料輸出出來，所以再藉由下一個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去將資料寫入另一個</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116</a:t>
            </a:fld>
            <a:endParaRPr lang="zh-CN" altLang="en-US"/>
          </a:p>
        </p:txBody>
      </p:sp>
    </p:spTree>
    <p:extLst>
      <p:ext uri="{BB962C8B-B14F-4D97-AF65-F5344CB8AC3E}">
        <p14:creationId xmlns:p14="http://schemas.microsoft.com/office/powerpoint/2010/main" val="142641987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左圖可知，使用了暫存器去儲存上一個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的致能訊號，以處理演算法中的第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右圖中的橘框可發現</a:t>
            </a:r>
            <a:r>
              <a:rPr lang="en-US" altLang="zh-TW" sz="1000" b="0" i="0" dirty="0" err="1">
                <a:solidFill>
                  <a:srgbClr val="262626"/>
                </a:solidFill>
                <a:effectLst/>
                <a:latin typeface="-apple-system"/>
              </a:rPr>
              <a:t>en_b</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we_b</a:t>
            </a:r>
            <a:r>
              <a:rPr lang="zh-TW" altLang="en-US" sz="1000" b="0" i="0" dirty="0">
                <a:solidFill>
                  <a:srgbClr val="262626"/>
                </a:solidFill>
                <a:effectLst/>
                <a:latin typeface="-apple-system"/>
              </a:rPr>
              <a:t>的致能慢</a:t>
            </a:r>
            <a:r>
              <a:rPr lang="en-US" altLang="zh-TW" sz="1000" b="0" i="0" dirty="0" err="1">
                <a:solidFill>
                  <a:srgbClr val="262626"/>
                </a:solidFill>
                <a:effectLst/>
                <a:latin typeface="-apple-system"/>
              </a:rPr>
              <a:t>en_a</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we_a</a:t>
            </a:r>
            <a:r>
              <a:rPr lang="zh-TW" altLang="en-US" sz="1000" b="0" i="0" dirty="0">
                <a:solidFill>
                  <a:srgbClr val="262626"/>
                </a:solidFill>
                <a:effectLst/>
                <a:latin typeface="-apple-system"/>
              </a:rPr>
              <a:t>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，並且紅框中</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的寫入位址也慢了一個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，目的是為了將白框中前一個</a:t>
            </a:r>
            <a:r>
              <a:rPr lang="en-US" altLang="zh-TW" sz="1000" b="0" i="0" dirty="0">
                <a:solidFill>
                  <a:srgbClr val="262626"/>
                </a:solidFill>
                <a:effectLst/>
                <a:latin typeface="-apple-system"/>
              </a:rPr>
              <a:t>cycle </a:t>
            </a:r>
            <a:r>
              <a:rPr lang="zh-TW" altLang="en-US" sz="1000" b="0" i="0" dirty="0">
                <a:solidFill>
                  <a:srgbClr val="262626"/>
                </a:solidFill>
                <a:effectLst/>
                <a:latin typeface="-apple-system"/>
              </a:rPr>
              <a:t>由</a:t>
            </a:r>
            <a:r>
              <a:rPr lang="en-US" altLang="zh-TW" sz="1000" b="0" i="0" dirty="0">
                <a:solidFill>
                  <a:srgbClr val="262626"/>
                </a:solidFill>
                <a:effectLst/>
                <a:latin typeface="-apple-system"/>
              </a:rPr>
              <a:t>memory</a:t>
            </a:r>
            <a:r>
              <a:rPr lang="zh-TW" altLang="en-US" sz="1000" b="0" i="0" dirty="0">
                <a:solidFill>
                  <a:srgbClr val="262626"/>
                </a:solidFill>
                <a:effectLst/>
                <a:latin typeface="-apple-system"/>
              </a:rPr>
              <a:t>的</a:t>
            </a:r>
            <a:r>
              <a:rPr lang="en-US" altLang="zh-TW" sz="1000" b="0" i="0" dirty="0" err="1">
                <a:solidFill>
                  <a:srgbClr val="262626"/>
                </a:solidFill>
                <a:effectLst/>
                <a:latin typeface="-apple-system"/>
              </a:rPr>
              <a:t>addr_a</a:t>
            </a:r>
            <a:r>
              <a:rPr lang="zh-TW" altLang="en-US" sz="1000" b="0" i="0" dirty="0">
                <a:solidFill>
                  <a:srgbClr val="262626"/>
                </a:solidFill>
                <a:effectLst/>
                <a:latin typeface="-apple-system"/>
              </a:rPr>
              <a:t>讀出</a:t>
            </a:r>
            <a:r>
              <a:rPr lang="en-US" altLang="zh-TW" sz="1000" b="0" i="0" dirty="0" err="1">
                <a:solidFill>
                  <a:srgbClr val="262626"/>
                </a:solidFill>
                <a:effectLst/>
                <a:latin typeface="-apple-system"/>
              </a:rPr>
              <a:t>q_a</a:t>
            </a:r>
            <a:r>
              <a:rPr lang="zh-TW" altLang="en-US" sz="1000" b="0" i="0" dirty="0">
                <a:solidFill>
                  <a:srgbClr val="262626"/>
                </a:solidFill>
                <a:effectLst/>
                <a:latin typeface="-apple-system"/>
              </a:rPr>
              <a:t>資料後作為</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的寫入資料。</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117</a:t>
            </a:fld>
            <a:endParaRPr lang="zh-CN" altLang="en-US"/>
          </a:p>
        </p:txBody>
      </p:sp>
    </p:spTree>
    <p:extLst>
      <p:ext uri="{BB962C8B-B14F-4D97-AF65-F5344CB8AC3E}">
        <p14:creationId xmlns:p14="http://schemas.microsoft.com/office/powerpoint/2010/main" val="251816006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sz="900" b="0" kern="1200" dirty="0">
                <a:solidFill>
                  <a:schemeClr val="tx1"/>
                </a:solidFill>
                <a:effectLst/>
                <a:latin typeface="+mn-ea"/>
                <a:ea typeface="+mn-ea"/>
                <a:cs typeface="+mn-cs"/>
              </a:rPr>
              <a:t>Dual-port</a:t>
            </a:r>
            <a:r>
              <a:rPr lang="zh-TW" altLang="en-US" sz="900" b="0" kern="1200" dirty="0">
                <a:solidFill>
                  <a:schemeClr val="tx1"/>
                </a:solidFill>
                <a:effectLst/>
                <a:latin typeface="+mn-ea"/>
                <a:ea typeface="+mn-ea"/>
                <a:cs typeface="+mn-cs"/>
              </a:rPr>
              <a:t> </a:t>
            </a:r>
            <a:r>
              <a:rPr lang="en-US" altLang="zh-TW" sz="900" b="0" kern="1200" dirty="0">
                <a:solidFill>
                  <a:schemeClr val="tx1"/>
                </a:solidFill>
                <a:effectLst/>
                <a:latin typeface="+mn-ea"/>
                <a:ea typeface="+mn-ea"/>
                <a:cs typeface="+mn-cs"/>
              </a:rPr>
              <a:t>mem</a:t>
            </a:r>
            <a:r>
              <a:rPr lang="zh-TW" altLang="en-US" sz="900" b="0" kern="1200" dirty="0">
                <a:solidFill>
                  <a:schemeClr val="tx1"/>
                </a:solidFill>
                <a:effectLst/>
                <a:latin typeface="+mn-ea"/>
                <a:ea typeface="+mn-ea"/>
                <a:cs typeface="+mn-cs"/>
              </a:rPr>
              <a:t>當中的</a:t>
            </a:r>
            <a:r>
              <a:rPr lang="en-US" altLang="zh-TW" sz="900" b="0" kern="1200" dirty="0" err="1">
                <a:solidFill>
                  <a:schemeClr val="tx1"/>
                </a:solidFill>
                <a:effectLst/>
                <a:latin typeface="+mn-ea"/>
                <a:ea typeface="+mn-ea"/>
                <a:cs typeface="+mn-cs"/>
              </a:rPr>
              <a:t>data_b</a:t>
            </a:r>
            <a:r>
              <a:rPr lang="zh-TW" altLang="en-US" sz="900" b="0" kern="1200" dirty="0">
                <a:solidFill>
                  <a:schemeClr val="tx1"/>
                </a:solidFill>
                <a:effectLst/>
                <a:latin typeface="+mn-ea"/>
                <a:ea typeface="+mn-ea"/>
                <a:cs typeface="+mn-cs"/>
              </a:rPr>
              <a:t>則會直接接上</a:t>
            </a:r>
            <a:r>
              <a:rPr lang="en-US" altLang="zh-TW" sz="900" b="0" kern="1200" dirty="0" err="1">
                <a:solidFill>
                  <a:schemeClr val="tx1"/>
                </a:solidFill>
                <a:effectLst/>
                <a:latin typeface="+mn-ea"/>
                <a:ea typeface="+mn-ea"/>
                <a:cs typeface="+mn-cs"/>
              </a:rPr>
              <a:t>q_a</a:t>
            </a:r>
            <a:r>
              <a:rPr lang="zh-TW" altLang="en-US" sz="900" b="0" kern="1200" dirty="0">
                <a:solidFill>
                  <a:schemeClr val="tx1"/>
                </a:solidFill>
                <a:effectLst/>
                <a:latin typeface="+mn-ea"/>
                <a:ea typeface="+mn-ea"/>
                <a:cs typeface="+mn-cs"/>
              </a:rPr>
              <a:t>。</a:t>
            </a:r>
          </a:p>
          <a:p>
            <a:pPr algn="l">
              <a:spcBef>
                <a:spcPts val="600"/>
              </a:spcBef>
              <a:spcAft>
                <a:spcPts val="600"/>
              </a:spcAft>
              <a:buFont typeface="+mj-lt"/>
              <a:buNone/>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118</a:t>
            </a:fld>
            <a:endParaRPr lang="zh-CN" altLang="en-US"/>
          </a:p>
        </p:txBody>
      </p:sp>
    </p:spTree>
    <p:extLst>
      <p:ext uri="{BB962C8B-B14F-4D97-AF65-F5344CB8AC3E}">
        <p14:creationId xmlns:p14="http://schemas.microsoft.com/office/powerpoint/2010/main" val="400282121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第一次</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時會取走</a:t>
            </a:r>
            <a:r>
              <a:rPr lang="en-US" altLang="zh-TW" b="0" i="0" dirty="0" err="1">
                <a:solidFill>
                  <a:srgbClr val="262626"/>
                </a:solidFill>
                <a:effectLst/>
                <a:latin typeface="-apple-system"/>
              </a:rPr>
              <a:t>sampler_in</a:t>
            </a:r>
            <a:r>
              <a:rPr lang="en-US" altLang="zh-TW" b="0" i="0" dirty="0">
                <a:solidFill>
                  <a:srgbClr val="262626"/>
                </a:solidFill>
                <a:effectLst/>
                <a:latin typeface="-apple-system"/>
              </a:rPr>
              <a:t>[63:0]</a:t>
            </a:r>
            <a:r>
              <a:rPr lang="zh-TW" altLang="en-US" b="0" i="0" dirty="0">
                <a:solidFill>
                  <a:srgbClr val="262626"/>
                </a:solidFill>
                <a:effectLst/>
                <a:latin typeface="-apple-system"/>
              </a:rPr>
              <a:t>共</a:t>
            </a:r>
            <a:r>
              <a:rPr lang="en-US" altLang="zh-TW" b="0" i="0" dirty="0">
                <a:solidFill>
                  <a:srgbClr val="262626"/>
                </a:solidFill>
                <a:effectLst/>
                <a:latin typeface="-apple-system"/>
              </a:rPr>
              <a:t>64 bit</a:t>
            </a:r>
            <a:r>
              <a:rPr lang="zh-TW" altLang="en-US" b="0" i="0" dirty="0">
                <a:solidFill>
                  <a:srgbClr val="262626"/>
                </a:solidFill>
                <a:effectLst/>
                <a:latin typeface="-apple-system"/>
              </a:rPr>
              <a:t>作為採樣成功時的隨機值</a:t>
            </a:r>
            <a:r>
              <a:rPr lang="en-US" altLang="zh-TW" b="0" i="0" dirty="0">
                <a:solidFill>
                  <a:srgbClr val="262626"/>
                </a:solidFill>
                <a:effectLst/>
                <a:latin typeface="-apple-system"/>
              </a:rPr>
              <a:t>H</a:t>
            </a:r>
            <a:r>
              <a:rPr lang="zh-TW" altLang="en-US" b="0" i="0" dirty="0">
                <a:solidFill>
                  <a:srgbClr val="262626"/>
                </a:solidFill>
                <a:effectLst/>
                <a:latin typeface="-apple-system"/>
              </a:rPr>
              <a:t>，每次成功則會取走</a:t>
            </a:r>
            <a:r>
              <a:rPr lang="en-US" altLang="zh-TW" b="0" i="0" dirty="0">
                <a:solidFill>
                  <a:srgbClr val="262626"/>
                </a:solidFill>
                <a:effectLst/>
                <a:latin typeface="-apple-system"/>
              </a:rPr>
              <a:t>H[0]</a:t>
            </a:r>
            <a:r>
              <a:rPr lang="zh-TW" altLang="en-US" b="0" i="0" dirty="0">
                <a:solidFill>
                  <a:srgbClr val="262626"/>
                </a:solidFill>
                <a:effectLst/>
                <a:latin typeface="-apple-system"/>
              </a:rPr>
              <a:t>的值，並進行一次右移，給下次成功時有新的</a:t>
            </a:r>
            <a:r>
              <a:rPr lang="en-US" altLang="zh-TW" b="0" i="0" dirty="0">
                <a:solidFill>
                  <a:srgbClr val="262626"/>
                </a:solidFill>
                <a:effectLst/>
                <a:latin typeface="-apple-system"/>
              </a:rPr>
              <a:t>H[0]</a:t>
            </a:r>
            <a:r>
              <a:rPr lang="zh-TW" altLang="en-US" b="0" i="0" dirty="0">
                <a:solidFill>
                  <a:srgbClr val="262626"/>
                </a:solidFill>
                <a:effectLst/>
                <a:latin typeface="-apple-system"/>
              </a:rPr>
              <a:t>做使用。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若</a:t>
            </a:r>
            <a:r>
              <a:rPr lang="en-US" altLang="zh-TW" b="0" i="0" dirty="0" err="1">
                <a:solidFill>
                  <a:srgbClr val="262626"/>
                </a:solidFill>
                <a:effectLst/>
                <a:latin typeface="-apple-system"/>
              </a:rPr>
              <a:t>i</a:t>
            </a:r>
            <a:r>
              <a:rPr lang="en-US" altLang="zh-TW" b="0" i="0" dirty="0">
                <a:solidFill>
                  <a:srgbClr val="262626"/>
                </a:solidFill>
                <a:effectLst/>
                <a:latin typeface="-apple-system"/>
              </a:rPr>
              <a:t> &gt; j</a:t>
            </a:r>
            <a:r>
              <a:rPr lang="zh-TW" altLang="en-US" b="0" i="0" dirty="0">
                <a:solidFill>
                  <a:srgbClr val="262626"/>
                </a:solidFill>
                <a:effectLst/>
                <a:latin typeface="-apple-system"/>
              </a:rPr>
              <a:t>則本次採樣不成功，反之成功，則需要將</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 位址寫入由</a:t>
            </a:r>
            <a:r>
              <a:rPr lang="en-US" altLang="zh-TW" b="0" i="0" dirty="0">
                <a:solidFill>
                  <a:srgbClr val="262626"/>
                </a:solidFill>
                <a:effectLst/>
                <a:latin typeface="-apple-system"/>
              </a:rPr>
              <a:t>H[0]</a:t>
            </a:r>
            <a:r>
              <a:rPr lang="zh-TW" altLang="en-US" b="0" i="0" dirty="0">
                <a:solidFill>
                  <a:srgbClr val="262626"/>
                </a:solidFill>
                <a:effectLst/>
                <a:latin typeface="-apple-system"/>
              </a:rPr>
              <a:t>決定的資料，為</a:t>
            </a:r>
            <a:r>
              <a:rPr lang="en-US" altLang="zh-TW" b="0" i="0" dirty="0">
                <a:solidFill>
                  <a:srgbClr val="262626"/>
                </a:solidFill>
                <a:effectLst/>
                <a:latin typeface="-apple-system"/>
              </a:rPr>
              <a:t>0</a:t>
            </a:r>
            <a:r>
              <a:rPr lang="zh-TW" altLang="en-US" b="0" i="0" dirty="0">
                <a:solidFill>
                  <a:srgbClr val="262626"/>
                </a:solidFill>
                <a:effectLst/>
                <a:latin typeface="-apple-system"/>
              </a:rPr>
              <a:t>則寫入</a:t>
            </a:r>
            <a:r>
              <a:rPr lang="en-US" altLang="zh-TW" b="0" i="0" dirty="0">
                <a:solidFill>
                  <a:srgbClr val="262626"/>
                </a:solidFill>
                <a:effectLst/>
                <a:latin typeface="-apple-system"/>
              </a:rPr>
              <a:t>1</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則寫入</a:t>
            </a:r>
            <a:r>
              <a:rPr lang="en-US" altLang="zh-TW" b="0" i="0" dirty="0">
                <a:solidFill>
                  <a:srgbClr val="262626"/>
                </a:solidFill>
                <a:effectLst/>
                <a:latin typeface="-apple-system"/>
              </a:rPr>
              <a:t>8380416 (8380417</a:t>
            </a:r>
            <a:r>
              <a:rPr lang="zh-TW" altLang="en-US" b="0" i="0" dirty="0">
                <a:solidFill>
                  <a:srgbClr val="262626"/>
                </a:solidFill>
                <a:effectLst/>
                <a:latin typeface="-apple-system"/>
              </a:rPr>
              <a:t>域下的</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採樣成功時通樣會藉由前面所提的記憶體輸出資料拉回的方法，將原本在</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位址中的資料在下一個</a:t>
            </a:r>
            <a:r>
              <a:rPr lang="en-US" altLang="zh-TW" b="0" i="0" dirty="0">
                <a:solidFill>
                  <a:srgbClr val="262626"/>
                </a:solidFill>
                <a:effectLst/>
                <a:latin typeface="-apple-system"/>
              </a:rPr>
              <a:t>cycle</a:t>
            </a:r>
            <a:r>
              <a:rPr lang="zh-TW" altLang="en-US" b="0" i="0" dirty="0">
                <a:solidFill>
                  <a:srgbClr val="262626"/>
                </a:solidFill>
                <a:effectLst/>
                <a:latin typeface="-apple-system"/>
              </a:rPr>
              <a:t>寫入</a:t>
            </a:r>
            <a:r>
              <a:rPr lang="en-US" altLang="zh-TW" b="0" i="0" dirty="0">
                <a:solidFill>
                  <a:srgbClr val="262626"/>
                </a:solidFill>
                <a:effectLst/>
                <a:latin typeface="-apple-system"/>
              </a:rPr>
              <a:t>j</a:t>
            </a:r>
            <a:r>
              <a:rPr lang="zh-TW" altLang="en-US" b="0" i="0" dirty="0">
                <a:solidFill>
                  <a:srgbClr val="262626"/>
                </a:solidFill>
                <a:effectLst/>
                <a:latin typeface="-apple-system"/>
              </a:rPr>
              <a:t>當中。</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用於決定目前採樣的記憶體位址，一次採樣一筆，初始位址為</a:t>
            </a:r>
            <a:r>
              <a:rPr lang="en-US" altLang="zh-TW" b="0" i="0" dirty="0">
                <a:solidFill>
                  <a:srgbClr val="262626"/>
                </a:solidFill>
                <a:effectLst/>
                <a:latin typeface="-apple-system"/>
              </a:rPr>
              <a:t>8’d217</a:t>
            </a:r>
            <a:r>
              <a:rPr lang="zh-TW" altLang="en-US" b="0" i="0" dirty="0">
                <a:solidFill>
                  <a:srgbClr val="262626"/>
                </a:solidFill>
                <a:effectLst/>
                <a:latin typeface="-apple-system"/>
              </a:rPr>
              <a:t>，每採樣成功一次加</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255</a:t>
            </a:r>
            <a:r>
              <a:rPr lang="zh-TW" altLang="en-US" b="0" i="0" dirty="0">
                <a:solidFill>
                  <a:srgbClr val="262626"/>
                </a:solidFill>
                <a:effectLst/>
                <a:latin typeface="-apple-system"/>
              </a:rPr>
              <a:t>則停止，</a:t>
            </a:r>
            <a:r>
              <a:rPr lang="en-US" altLang="zh-TW" b="0" i="0" dirty="0">
                <a:solidFill>
                  <a:srgbClr val="262626"/>
                </a:solidFill>
                <a:effectLst/>
                <a:latin typeface="-apple-system"/>
              </a:rPr>
              <a:t>255-217+1=39</a:t>
            </a:r>
            <a:r>
              <a:rPr lang="zh-TW" altLang="en-US" b="0" i="0" dirty="0">
                <a:solidFill>
                  <a:srgbClr val="262626"/>
                </a:solidFill>
                <a:effectLst/>
                <a:latin typeface="-apple-system"/>
              </a:rPr>
              <a:t>，共要成功採樣</a:t>
            </a:r>
            <a:r>
              <a:rPr lang="en-US" altLang="zh-TW" b="0" i="0" dirty="0">
                <a:solidFill>
                  <a:srgbClr val="262626"/>
                </a:solidFill>
                <a:effectLst/>
                <a:latin typeface="-apple-system"/>
              </a:rPr>
              <a:t>39</a:t>
            </a:r>
            <a:r>
              <a:rPr lang="zh-TW" altLang="en-US" b="0" i="0" dirty="0">
                <a:solidFill>
                  <a:srgbClr val="262626"/>
                </a:solidFill>
                <a:effectLst/>
                <a:latin typeface="-apple-system"/>
              </a:rPr>
              <a:t>筆。</a:t>
            </a:r>
            <a:endParaRPr lang="en-US" altLang="zh-TW" b="0" i="0" dirty="0">
              <a:solidFill>
                <a:srgbClr val="262626"/>
              </a:solidFill>
              <a:effectLst/>
              <a:latin typeface="-apple-system"/>
            </a:endParaRPr>
          </a:p>
          <a:p>
            <a:pPr marL="0" indent="0" algn="l">
              <a:spcBef>
                <a:spcPts val="600"/>
              </a:spcBef>
              <a:spcAft>
                <a:spcPts val="600"/>
              </a:spcAft>
              <a:buFont typeface="Wingdings" panose="05000000000000000000" pitchFamily="2" charset="2"/>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119</a:t>
            </a:fld>
            <a:endParaRPr lang="zh-CN" altLang="en-US"/>
          </a:p>
        </p:txBody>
      </p:sp>
    </p:spTree>
    <p:extLst>
      <p:ext uri="{BB962C8B-B14F-4D97-AF65-F5344CB8AC3E}">
        <p14:creationId xmlns:p14="http://schemas.microsoft.com/office/powerpoint/2010/main" val="2670928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120</a:t>
            </a:fld>
            <a:endParaRPr lang="zh-CN" altLang="en-US"/>
          </a:p>
        </p:txBody>
      </p:sp>
    </p:spTree>
    <p:extLst>
      <p:ext uri="{BB962C8B-B14F-4D97-AF65-F5344CB8AC3E}">
        <p14:creationId xmlns:p14="http://schemas.microsoft.com/office/powerpoint/2010/main" val="407770514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121</a:t>
            </a:fld>
            <a:endParaRPr lang="zh-CN" altLang="en-US"/>
          </a:p>
        </p:txBody>
      </p:sp>
    </p:spTree>
    <p:extLst>
      <p:ext uri="{BB962C8B-B14F-4D97-AF65-F5344CB8AC3E}">
        <p14:creationId xmlns:p14="http://schemas.microsoft.com/office/powerpoint/2010/main" val="378577224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122</a:t>
            </a:fld>
            <a:endParaRPr lang="zh-CN" altLang="en-US"/>
          </a:p>
        </p:txBody>
      </p:sp>
    </p:spTree>
    <p:extLst>
      <p:ext uri="{BB962C8B-B14F-4D97-AF65-F5344CB8AC3E}">
        <p14:creationId xmlns:p14="http://schemas.microsoft.com/office/powerpoint/2010/main" val="349636856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123</a:t>
            </a:fld>
            <a:endParaRPr lang="zh-CN" altLang="en-US"/>
          </a:p>
        </p:txBody>
      </p:sp>
    </p:spTree>
    <p:extLst>
      <p:ext uri="{BB962C8B-B14F-4D97-AF65-F5344CB8AC3E}">
        <p14:creationId xmlns:p14="http://schemas.microsoft.com/office/powerpoint/2010/main" val="41103676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124</a:t>
            </a:fld>
            <a:endParaRPr lang="zh-CN" altLang="en-US"/>
          </a:p>
        </p:txBody>
      </p:sp>
    </p:spTree>
    <p:extLst>
      <p:ext uri="{BB962C8B-B14F-4D97-AF65-F5344CB8AC3E}">
        <p14:creationId xmlns:p14="http://schemas.microsoft.com/office/powerpoint/2010/main" val="220997149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125</a:t>
            </a:fld>
            <a:endParaRPr lang="zh-CN" altLang="en-US"/>
          </a:p>
        </p:txBody>
      </p:sp>
    </p:spTree>
    <p:extLst>
      <p:ext uri="{BB962C8B-B14F-4D97-AF65-F5344CB8AC3E}">
        <p14:creationId xmlns:p14="http://schemas.microsoft.com/office/powerpoint/2010/main" val="403141831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126</a:t>
            </a:fld>
            <a:endParaRPr lang="zh-CN" altLang="en-US"/>
          </a:p>
        </p:txBody>
      </p:sp>
    </p:spTree>
    <p:extLst>
      <p:ext uri="{BB962C8B-B14F-4D97-AF65-F5344CB8AC3E}">
        <p14:creationId xmlns:p14="http://schemas.microsoft.com/office/powerpoint/2010/main" val="22295854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127</a:t>
            </a:fld>
            <a:endParaRPr lang="zh-CN" altLang="en-US"/>
          </a:p>
        </p:txBody>
      </p:sp>
    </p:spTree>
    <p:extLst>
      <p:ext uri="{BB962C8B-B14F-4D97-AF65-F5344CB8AC3E}">
        <p14:creationId xmlns:p14="http://schemas.microsoft.com/office/powerpoint/2010/main" val="85800681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128</a:t>
            </a:fld>
            <a:endParaRPr lang="zh-CN" altLang="en-US"/>
          </a:p>
        </p:txBody>
      </p:sp>
    </p:spTree>
    <p:extLst>
      <p:ext uri="{BB962C8B-B14F-4D97-AF65-F5344CB8AC3E}">
        <p14:creationId xmlns:p14="http://schemas.microsoft.com/office/powerpoint/2010/main" val="372830624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129</a:t>
            </a:fld>
            <a:endParaRPr lang="zh-CN" altLang="en-US"/>
          </a:p>
        </p:txBody>
      </p:sp>
    </p:spTree>
    <p:extLst>
      <p:ext uri="{BB962C8B-B14F-4D97-AF65-F5344CB8AC3E}">
        <p14:creationId xmlns:p14="http://schemas.microsoft.com/office/powerpoint/2010/main" val="3312170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130</a:t>
            </a:fld>
            <a:endParaRPr lang="zh-CN" altLang="en-US"/>
          </a:p>
        </p:txBody>
      </p:sp>
    </p:spTree>
    <p:extLst>
      <p:ext uri="{BB962C8B-B14F-4D97-AF65-F5344CB8AC3E}">
        <p14:creationId xmlns:p14="http://schemas.microsoft.com/office/powerpoint/2010/main" val="140065881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131</a:t>
            </a:fld>
            <a:endParaRPr lang="zh-CN" altLang="en-US"/>
          </a:p>
        </p:txBody>
      </p:sp>
    </p:spTree>
    <p:extLst>
      <p:ext uri="{BB962C8B-B14F-4D97-AF65-F5344CB8AC3E}">
        <p14:creationId xmlns:p14="http://schemas.microsoft.com/office/powerpoint/2010/main" val="384068870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132</a:t>
            </a:fld>
            <a:endParaRPr lang="zh-CN" altLang="en-US"/>
          </a:p>
        </p:txBody>
      </p:sp>
    </p:spTree>
    <p:extLst>
      <p:ext uri="{BB962C8B-B14F-4D97-AF65-F5344CB8AC3E}">
        <p14:creationId xmlns:p14="http://schemas.microsoft.com/office/powerpoint/2010/main" val="361148710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133</a:t>
            </a:fld>
            <a:endParaRPr lang="zh-CN" altLang="en-US"/>
          </a:p>
        </p:txBody>
      </p:sp>
    </p:spTree>
    <p:extLst>
      <p:ext uri="{BB962C8B-B14F-4D97-AF65-F5344CB8AC3E}">
        <p14:creationId xmlns:p14="http://schemas.microsoft.com/office/powerpoint/2010/main" val="400707335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134</a:t>
            </a:fld>
            <a:endParaRPr lang="zh-CN" altLang="en-US"/>
          </a:p>
        </p:txBody>
      </p:sp>
    </p:spTree>
    <p:extLst>
      <p:ext uri="{BB962C8B-B14F-4D97-AF65-F5344CB8AC3E}">
        <p14:creationId xmlns:p14="http://schemas.microsoft.com/office/powerpoint/2010/main" val="88857178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en-US" altLang="zh-CN" dirty="0"/>
              <a:t>.18</a:t>
            </a:r>
            <a:r>
              <a:rPr lang="zh-TW" altLang="en-US" dirty="0"/>
              <a:t>的</a:t>
            </a:r>
            <a:r>
              <a:rPr lang="en-US" altLang="zh-TW" dirty="0"/>
              <a:t>2</a:t>
            </a:r>
            <a:r>
              <a:rPr lang="zh-TW" altLang="en-US" dirty="0"/>
              <a:t>對</a:t>
            </a:r>
            <a:r>
              <a:rPr lang="en-US" altLang="zh-TW" dirty="0"/>
              <a:t>1nand area size </a:t>
            </a:r>
            <a:r>
              <a:rPr lang="zh-TW" altLang="en-US" dirty="0"/>
              <a:t>為 </a:t>
            </a:r>
            <a:r>
              <a:rPr lang="en-US" altLang="zh-TW" b="0" i="0" dirty="0">
                <a:solidFill>
                  <a:srgbClr val="000000"/>
                </a:solidFill>
                <a:effectLst/>
                <a:latin typeface="inherit"/>
              </a:rPr>
              <a:t>9.9792</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135</a:t>
            </a:fld>
            <a:endParaRPr lang="zh-CN" altLang="en-US"/>
          </a:p>
        </p:txBody>
      </p:sp>
    </p:spTree>
    <p:extLst>
      <p:ext uri="{BB962C8B-B14F-4D97-AF65-F5344CB8AC3E}">
        <p14:creationId xmlns:p14="http://schemas.microsoft.com/office/powerpoint/2010/main" val="176393545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1.</a:t>
            </a:r>
            <a:r>
              <a:rPr lang="zh-TW" altLang="en-US" dirty="0"/>
              <a:t>當你在</a:t>
            </a:r>
            <a:r>
              <a:rPr lang="en-US" altLang="zh-TW" dirty="0"/>
              <a:t>DC</a:t>
            </a:r>
            <a:r>
              <a:rPr lang="zh-TW" altLang="en-US" dirty="0"/>
              <a:t>進行合成時，記得刪除</a:t>
            </a:r>
            <a:r>
              <a:rPr lang="en-US" altLang="zh-TW" dirty="0"/>
              <a:t>.v</a:t>
            </a:r>
            <a:r>
              <a:rPr lang="zh-TW" altLang="en-US" dirty="0"/>
              <a:t>檔中的中文註解</a:t>
            </a:r>
            <a:r>
              <a:rPr lang="en-US" altLang="zh-TW" dirty="0"/>
              <a:t>:</a:t>
            </a:r>
            <a:r>
              <a:rPr lang="en-US" altLang="zh-TW" dirty="0" err="1"/>
              <a:t>mux_gen.v</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不能</a:t>
            </a:r>
            <a:r>
              <a:rPr lang="zh-TW" altLang="en-US" b="0" i="0" dirty="0">
                <a:solidFill>
                  <a:srgbClr val="262626"/>
                </a:solidFill>
                <a:effectLst/>
                <a:latin typeface="-apple-system"/>
              </a:rPr>
              <a:t>將兩個可變參數</a:t>
            </a:r>
            <a:r>
              <a:rPr lang="zh-TW" altLang="en-US" dirty="0"/>
              <a:t>使用</a:t>
            </a:r>
            <a:r>
              <a:rPr lang="en-US" altLang="zh-TW" dirty="0"/>
              <a:t>$clog2</a:t>
            </a:r>
            <a:r>
              <a:rPr lang="zh-TW" altLang="en-US" dirty="0"/>
              <a:t>後進行變數宣告</a:t>
            </a:r>
            <a:br>
              <a:rPr lang="en-US" altLang="zh-TW" dirty="0"/>
            </a:br>
            <a:br>
              <a:rPr lang="en-US" altLang="zh-TW" dirty="0"/>
            </a:br>
            <a:r>
              <a:rPr lang="en-US" altLang="zh-TW" dirty="0"/>
              <a:t>3.</a:t>
            </a:r>
            <a:r>
              <a:rPr lang="zh-TW" altLang="en-US" dirty="0"/>
              <a:t>使用</a:t>
            </a:r>
            <a:r>
              <a:rPr lang="en-US" altLang="zh-TW" dirty="0"/>
              <a:t>shell</a:t>
            </a:r>
            <a:r>
              <a:rPr lang="zh-TW" altLang="en-US" dirty="0"/>
              <a:t>去匯入</a:t>
            </a:r>
            <a:r>
              <a:rPr lang="en-US" altLang="zh-TW" dirty="0"/>
              <a:t>ncverilog.log</a:t>
            </a:r>
            <a:r>
              <a:rPr lang="zh-TW" altLang="en-US" dirty="0"/>
              <a:t>中的</a:t>
            </a:r>
            <a:r>
              <a:rPr lang="en-US" altLang="zh-TW" dirty="0"/>
              <a:t>testbench</a:t>
            </a:r>
            <a:r>
              <a:rPr lang="zh-TW" altLang="en-US" dirty="0"/>
              <a:t>時，因為路徑所選的資料夾中有多個符合要求的檔案，因此會跳出以下錯誤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136</a:t>
            </a:fld>
            <a:endParaRPr lang="zh-CN" altLang="en-US"/>
          </a:p>
        </p:txBody>
      </p:sp>
    </p:spTree>
    <p:extLst>
      <p:ext uri="{BB962C8B-B14F-4D97-AF65-F5344CB8AC3E}">
        <p14:creationId xmlns:p14="http://schemas.microsoft.com/office/powerpoint/2010/main" val="43282878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137</a:t>
            </a:fld>
            <a:endParaRPr lang="zh-CN" altLang="en-US"/>
          </a:p>
        </p:txBody>
      </p:sp>
    </p:spTree>
    <p:extLst>
      <p:ext uri="{BB962C8B-B14F-4D97-AF65-F5344CB8AC3E}">
        <p14:creationId xmlns:p14="http://schemas.microsoft.com/office/powerpoint/2010/main" val="199252490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A4B2-879E-05A0-E68A-8D6D6B574A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5171B-52A9-9BFA-3D37-58F81F4D27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B0CEE9-226C-9E2F-206A-953DE7EAC86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E88DA05-A54E-53F2-6E0F-17E0922F2B03}"/>
              </a:ext>
            </a:extLst>
          </p:cNvPr>
          <p:cNvSpPr>
            <a:spLocks noGrp="1"/>
          </p:cNvSpPr>
          <p:nvPr>
            <p:ph type="sldNum" sz="quarter" idx="10"/>
          </p:nvPr>
        </p:nvSpPr>
        <p:spPr/>
        <p:txBody>
          <a:bodyPr/>
          <a:lstStyle/>
          <a:p>
            <a:fld id="{F4F633F3-5D0E-4770-8750-05DED033C41B}" type="slidenum">
              <a:rPr lang="zh-CN" altLang="en-US" smtClean="0"/>
              <a:t>138</a:t>
            </a:fld>
            <a:endParaRPr lang="zh-CN" altLang="en-US"/>
          </a:p>
        </p:txBody>
      </p:sp>
    </p:spTree>
    <p:extLst>
      <p:ext uri="{BB962C8B-B14F-4D97-AF65-F5344CB8AC3E}">
        <p14:creationId xmlns:p14="http://schemas.microsoft.com/office/powerpoint/2010/main" val="203935587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10C9-6FD7-EB3A-981B-A222D71251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2A200-DC83-91BC-2968-093B883D08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F12E97-1A95-382B-0FD3-4F311A098D88}"/>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D823C9EF-02DF-AB62-6894-3DC938AA934F}"/>
              </a:ext>
            </a:extLst>
          </p:cNvPr>
          <p:cNvSpPr>
            <a:spLocks noGrp="1"/>
          </p:cNvSpPr>
          <p:nvPr>
            <p:ph type="sldNum" sz="quarter" idx="10"/>
          </p:nvPr>
        </p:nvSpPr>
        <p:spPr/>
        <p:txBody>
          <a:bodyPr/>
          <a:lstStyle/>
          <a:p>
            <a:fld id="{AB2A0F9D-3357-4A94-85C8-3B842B870DC6}" type="slidenum">
              <a:rPr lang="zh-CN" altLang="en-US" smtClean="0"/>
              <a:t>139</a:t>
            </a:fld>
            <a:endParaRPr lang="zh-CN" altLang="en-US"/>
          </a:p>
        </p:txBody>
      </p:sp>
    </p:spTree>
    <p:extLst>
      <p:ext uri="{BB962C8B-B14F-4D97-AF65-F5344CB8AC3E}">
        <p14:creationId xmlns:p14="http://schemas.microsoft.com/office/powerpoint/2010/main" val="4052511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D10E1-6ED7-4BDB-209A-BDD9999EF1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DB0BD1-9A5F-5F6F-97E7-44C7E03A13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1ADCE9-B190-1306-4D7C-87A6152796BC}"/>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2298548-5483-ECAD-6C9E-656AB896A922}"/>
              </a:ext>
            </a:extLst>
          </p:cNvPr>
          <p:cNvSpPr>
            <a:spLocks noGrp="1"/>
          </p:cNvSpPr>
          <p:nvPr>
            <p:ph type="sldNum" sz="quarter" idx="10"/>
          </p:nvPr>
        </p:nvSpPr>
        <p:spPr/>
        <p:txBody>
          <a:bodyPr/>
          <a:lstStyle/>
          <a:p>
            <a:fld id="{AB2A0F9D-3357-4A94-85C8-3B842B870DC6}" type="slidenum">
              <a:rPr lang="zh-CN" altLang="en-US" smtClean="0"/>
              <a:t>140</a:t>
            </a:fld>
            <a:endParaRPr lang="zh-CN" altLang="en-US"/>
          </a:p>
        </p:txBody>
      </p:sp>
    </p:spTree>
    <p:extLst>
      <p:ext uri="{BB962C8B-B14F-4D97-AF65-F5344CB8AC3E}">
        <p14:creationId xmlns:p14="http://schemas.microsoft.com/office/powerpoint/2010/main" val="372897605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3B354-5987-0B68-AFC6-96FCBD86C5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212E63-121F-F2ED-FBEF-D44F364C8F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2FD71B-A40D-A44B-BF6E-B7AF7EE2FC06}"/>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BDBCF60-58E8-0678-5A20-CABF42D606E2}"/>
              </a:ext>
            </a:extLst>
          </p:cNvPr>
          <p:cNvSpPr>
            <a:spLocks noGrp="1"/>
          </p:cNvSpPr>
          <p:nvPr>
            <p:ph type="sldNum" sz="quarter" idx="10"/>
          </p:nvPr>
        </p:nvSpPr>
        <p:spPr/>
        <p:txBody>
          <a:bodyPr/>
          <a:lstStyle/>
          <a:p>
            <a:fld id="{AB2A0F9D-3357-4A94-85C8-3B842B870DC6}" type="slidenum">
              <a:rPr lang="zh-CN" altLang="en-US" smtClean="0"/>
              <a:t>141</a:t>
            </a:fld>
            <a:endParaRPr lang="zh-CN" altLang="en-US"/>
          </a:p>
        </p:txBody>
      </p:sp>
    </p:spTree>
    <p:extLst>
      <p:ext uri="{BB962C8B-B14F-4D97-AF65-F5344CB8AC3E}">
        <p14:creationId xmlns:p14="http://schemas.microsoft.com/office/powerpoint/2010/main" val="238497234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10632-D1F9-E00B-5E0E-5C3904DE5A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59CED5-4573-65FA-A199-751BC498A5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60123A-915B-6BEA-6C0A-A8B52860E86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256F21F-F4DF-6B96-E8DB-1D4F560F9C60}"/>
              </a:ext>
            </a:extLst>
          </p:cNvPr>
          <p:cNvSpPr>
            <a:spLocks noGrp="1"/>
          </p:cNvSpPr>
          <p:nvPr>
            <p:ph type="sldNum" sz="quarter" idx="10"/>
          </p:nvPr>
        </p:nvSpPr>
        <p:spPr/>
        <p:txBody>
          <a:bodyPr/>
          <a:lstStyle/>
          <a:p>
            <a:fld id="{AB2A0F9D-3357-4A94-85C8-3B842B870DC6}" type="slidenum">
              <a:rPr lang="zh-CN" altLang="en-US" smtClean="0"/>
              <a:t>142</a:t>
            </a:fld>
            <a:endParaRPr lang="zh-CN" altLang="en-US"/>
          </a:p>
        </p:txBody>
      </p:sp>
    </p:spTree>
    <p:extLst>
      <p:ext uri="{BB962C8B-B14F-4D97-AF65-F5344CB8AC3E}">
        <p14:creationId xmlns:p14="http://schemas.microsoft.com/office/powerpoint/2010/main" val="272449936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143</a:t>
            </a:fld>
            <a:endParaRPr lang="zh-CN" altLang="en-US"/>
          </a:p>
        </p:txBody>
      </p:sp>
    </p:spTree>
    <p:extLst>
      <p:ext uri="{BB962C8B-B14F-4D97-AF65-F5344CB8AC3E}">
        <p14:creationId xmlns:p14="http://schemas.microsoft.com/office/powerpoint/2010/main" val="290412333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dirty="0"/>
              <a:t>在</a:t>
            </a:r>
            <a:r>
              <a:rPr lang="en-US" altLang="zh-TW" dirty="0"/>
              <a:t>Sampler</a:t>
            </a:r>
            <a:r>
              <a:rPr lang="zh-TW" altLang="en-US" dirty="0"/>
              <a:t>啟動時，當</a:t>
            </a:r>
            <a:r>
              <a:rPr lang="en-US" altLang="zh-TW" dirty="0" err="1"/>
              <a:t>shake_out</a:t>
            </a:r>
            <a:r>
              <a:rPr lang="zh-TW" altLang="en-US" dirty="0"/>
              <a:t>資料被</a:t>
            </a:r>
            <a:r>
              <a:rPr lang="en-US" altLang="zh-TW" dirty="0"/>
              <a:t>Sampler</a:t>
            </a:r>
            <a:r>
              <a:rPr lang="zh-TW" altLang="en-US" dirty="0"/>
              <a:t>接收後 </a:t>
            </a:r>
            <a:r>
              <a:rPr lang="en-US" altLang="zh-TW" dirty="0"/>
              <a:t>(</a:t>
            </a:r>
            <a:r>
              <a:rPr lang="zh-TW" altLang="en-US" dirty="0"/>
              <a:t>等同於</a:t>
            </a:r>
            <a:r>
              <a:rPr lang="en-US" altLang="zh-TW" dirty="0"/>
              <a:t>Sampler</a:t>
            </a:r>
            <a:r>
              <a:rPr lang="zh-TW" altLang="en-US" dirty="0"/>
              <a:t>接收到</a:t>
            </a:r>
            <a:r>
              <a:rPr lang="en-US" altLang="zh-TW" dirty="0" err="1"/>
              <a:t>sampler_in_ready</a:t>
            </a:r>
            <a:r>
              <a:rPr lang="zh-TW" altLang="en-US" dirty="0"/>
              <a:t>一個</a:t>
            </a:r>
            <a:r>
              <a:rPr lang="en-US" altLang="zh-TW" dirty="0"/>
              <a:t>pulse</a:t>
            </a:r>
            <a:r>
              <a:rPr lang="zh-TW" altLang="en-US" dirty="0"/>
              <a:t>的信號</a:t>
            </a:r>
            <a:r>
              <a:rPr lang="en-US" altLang="zh-TW" dirty="0"/>
              <a:t>)</a:t>
            </a:r>
            <a:r>
              <a:rPr lang="zh-TW" altLang="en-US" dirty="0"/>
              <a:t>，馬上進行</a:t>
            </a:r>
            <a:r>
              <a:rPr lang="en-US" altLang="zh-TW" dirty="0" err="1"/>
              <a:t>squueze</a:t>
            </a:r>
            <a:r>
              <a:rPr lang="zh-TW" altLang="en-US" dirty="0"/>
              <a:t>的動作，當接收到</a:t>
            </a:r>
            <a:r>
              <a:rPr lang="en-US" altLang="zh-TW" dirty="0"/>
              <a:t>squeeze</a:t>
            </a:r>
            <a:r>
              <a:rPr lang="zh-TW" altLang="en-US" dirty="0"/>
              <a:t>信號是可以立馬傳送出去有效的</a:t>
            </a:r>
            <a:r>
              <a:rPr lang="en-US" altLang="zh-TW" dirty="0" err="1"/>
              <a:t>shake_out</a:t>
            </a:r>
            <a:r>
              <a:rPr lang="zh-TW" altLang="en-US" dirty="0"/>
              <a:t>資料。</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144</a:t>
            </a:fld>
            <a:endParaRPr lang="zh-CN" altLang="en-US"/>
          </a:p>
        </p:txBody>
      </p:sp>
    </p:spTree>
    <p:extLst>
      <p:ext uri="{BB962C8B-B14F-4D97-AF65-F5344CB8AC3E}">
        <p14:creationId xmlns:p14="http://schemas.microsoft.com/office/powerpoint/2010/main" val="379185950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228600" indent="-228600" algn="l">
              <a:spcBef>
                <a:spcPts val="600"/>
              </a:spcBef>
              <a:spcAft>
                <a:spcPts val="600"/>
              </a:spcAft>
              <a:buFont typeface="+mj-lt"/>
              <a:buAutoNum type="arabicPeriod"/>
            </a:pPr>
            <a:r>
              <a:rPr lang="zh-TW" altLang="en-US" dirty="0"/>
              <a:t>整合</a:t>
            </a:r>
            <a:r>
              <a:rPr lang="en-US" altLang="zh-TW" dirty="0"/>
              <a:t>Sampler</a:t>
            </a:r>
            <a:r>
              <a:rPr lang="zh-TW" altLang="en-US" dirty="0"/>
              <a:t>中的</a:t>
            </a:r>
            <a:r>
              <a:rPr lang="en-US" altLang="zh-TW" dirty="0"/>
              <a:t>4</a:t>
            </a:r>
            <a:r>
              <a:rPr lang="zh-TW" altLang="en-US" dirty="0"/>
              <a:t>個</a:t>
            </a:r>
            <a:r>
              <a:rPr lang="en-US" altLang="zh-TW" dirty="0"/>
              <a:t>module</a:t>
            </a:r>
          </a:p>
          <a:p>
            <a:pPr marL="228600" indent="-228600" algn="l">
              <a:spcBef>
                <a:spcPts val="600"/>
              </a:spcBef>
              <a:spcAft>
                <a:spcPts val="600"/>
              </a:spcAft>
              <a:buFont typeface="+mj-lt"/>
              <a:buAutoNum type="arabicPeriod"/>
            </a:pPr>
            <a:r>
              <a:rPr lang="zh-TW" altLang="en-US" dirty="0"/>
              <a:t>將</a:t>
            </a:r>
            <a:r>
              <a:rPr lang="en-US" altLang="zh-TW" dirty="0"/>
              <a:t>Sampler</a:t>
            </a:r>
            <a:r>
              <a:rPr lang="zh-TW" altLang="en-US" dirty="0"/>
              <a:t>當中取樣的多工器換成右移暫存器</a:t>
            </a:r>
            <a:endParaRPr lang="en-US" altLang="zh-TW" dirty="0"/>
          </a:p>
          <a:p>
            <a:pPr marL="228600" indent="-228600" algn="l">
              <a:spcBef>
                <a:spcPts val="600"/>
              </a:spcBef>
              <a:spcAft>
                <a:spcPts val="600"/>
              </a:spcAft>
              <a:buFont typeface="+mj-lt"/>
              <a:buAutoNum type="arabicPeriod"/>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145</a:t>
            </a:fld>
            <a:endParaRPr lang="zh-CN" altLang="en-US"/>
          </a:p>
        </p:txBody>
      </p:sp>
    </p:spTree>
    <p:extLst>
      <p:ext uri="{BB962C8B-B14F-4D97-AF65-F5344CB8AC3E}">
        <p14:creationId xmlns:p14="http://schemas.microsoft.com/office/powerpoint/2010/main" val="285472152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146</a:t>
            </a:fld>
            <a:endParaRPr lang="zh-CN" altLang="en-US"/>
          </a:p>
        </p:txBody>
      </p:sp>
    </p:spTree>
    <p:extLst>
      <p:ext uri="{BB962C8B-B14F-4D97-AF65-F5344CB8AC3E}">
        <p14:creationId xmlns:p14="http://schemas.microsoft.com/office/powerpoint/2010/main" val="192592142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147</a:t>
            </a:fld>
            <a:endParaRPr lang="zh-CN" altLang="en-US"/>
          </a:p>
        </p:txBody>
      </p:sp>
    </p:spTree>
    <p:extLst>
      <p:ext uri="{BB962C8B-B14F-4D97-AF65-F5344CB8AC3E}">
        <p14:creationId xmlns:p14="http://schemas.microsoft.com/office/powerpoint/2010/main" val="345867985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148</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149</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150</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151</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152</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153</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F904-FC9F-8EA6-482D-7BF35C08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97822D-C551-D5DC-374F-B7E0293003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D175E7-EB66-AF7F-46CC-850FE85A49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5C821D-7E64-6C95-F7C3-814E03FE6F1F}"/>
              </a:ext>
            </a:extLst>
          </p:cNvPr>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111889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BC3C-C040-7179-5EB6-348E877489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6B10-11E7-388D-C259-AD0E1675D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EA1C1-137D-3888-7C08-82B6DBA0A12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F9F82A0-8F5C-3723-9857-98B09BA9A0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3970149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C1CD-3999-5FA0-1D3A-52C3583C8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6E07E-3C4D-2C9D-762F-A4C789F4B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BE910F-3EEB-1583-BFCE-EAD4FD915080}"/>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F10B694-3206-C627-5710-7D372BA57CA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2579638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A2A9-D08E-4EDE-53B3-E58DAC719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ED59D-3A9E-E9F6-8B79-CDA308E9E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E3C39-7174-23A4-6CF0-519143ACE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這個結構有助於將計算拆分為較小的部分，提高計算效率。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FB7D4AF-D3FA-D3D5-CCFD-27ED87366B85}"/>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124303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1100584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ECA0D-E557-4372-65AC-0D85A47467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AA00D6-FF26-206B-F792-5B6CE10681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718338-3B67-5256-CA6E-F838A249C57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8AA692E0-390D-43EC-8BEC-9C838CE36503}"/>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4147313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602376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CN" dirty="0"/>
              <a:t>NTT_INTT testbench</a:t>
            </a:r>
            <a:r>
              <a:rPr lang="zh-TW" altLang="en-US" dirty="0"/>
              <a:t>使用指南</a:t>
            </a:r>
            <a:r>
              <a:rPr lang="en-US" altLang="zh-TW" dirty="0"/>
              <a:t>:</a:t>
            </a:r>
            <a:br>
              <a:rPr lang="en-US" altLang="zh-TW" dirty="0"/>
            </a:br>
            <a:br>
              <a:rPr lang="en-US" altLang="zh-TW" dirty="0"/>
            </a:br>
            <a:r>
              <a:rPr lang="zh-TW" altLang="en-US" dirty="0"/>
              <a:t>調整</a:t>
            </a:r>
            <a:r>
              <a:rPr lang="en-US" altLang="zh-TW" dirty="0"/>
              <a:t>mode </a:t>
            </a:r>
            <a:r>
              <a:rPr lang="en-US" altLang="zh-TW" dirty="0">
                <a:sym typeface="Wingdings" panose="05000000000000000000" pitchFamily="2" charset="2"/>
              </a:rPr>
              <a:t> 0 : NTT mode / 1 : INTT mode</a:t>
            </a:r>
          </a:p>
          <a:p>
            <a:endParaRPr lang="en-US" altLang="zh-CN" dirty="0">
              <a:sym typeface="Wingdings" panose="05000000000000000000" pitchFamily="2" charset="2"/>
            </a:endParaRPr>
          </a:p>
          <a:p>
            <a:r>
              <a:rPr lang="zh-TW" altLang="en-US" dirty="0"/>
              <a:t>調整讀取測試資料 </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NTT : s1_0 / INTT : s1_Hat_0</a:t>
            </a:r>
          </a:p>
          <a:p>
            <a:endParaRPr lang="en-US" altLang="zh-TW" dirty="0">
              <a:sym typeface="Wingdings" panose="05000000000000000000" pitchFamily="2" charset="2"/>
            </a:endParaRPr>
          </a:p>
          <a:p>
            <a:r>
              <a:rPr lang="zh-TW" altLang="en-US" dirty="0">
                <a:sym typeface="Wingdings" panose="05000000000000000000" pitchFamily="2" charset="2"/>
              </a:rPr>
              <a:t>調整測試資料輸入模式 </a:t>
            </a:r>
            <a:r>
              <a:rPr lang="en-US" altLang="zh-TW" dirty="0">
                <a:sym typeface="Wingdings" panose="05000000000000000000" pitchFamily="2" charset="2"/>
              </a:rPr>
              <a:t> 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+ 128 / I</a:t>
            </a:r>
            <a:r>
              <a:rPr lang="en-US" altLang="zh-TW" dirty="0">
                <a:sym typeface="Wingdings" panose="05000000000000000000" pitchFamily="2" charset="2"/>
              </a:rPr>
              <a:t>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2+ 1</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2301956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6</a:t>
            </a:r>
            <a:r>
              <a:rPr lang="zh-TW" altLang="en-US" dirty="0"/>
              <a:t>級最後的上下兩個輸出與</a:t>
            </a:r>
            <a:r>
              <a:rPr lang="en-US" altLang="zh-TW" dirty="0"/>
              <a:t>golden data</a:t>
            </a:r>
            <a:r>
              <a:rPr lang="zh-TW" altLang="en-US" dirty="0"/>
              <a:t>相同</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2307581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2512876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5</a:t>
            </a:r>
            <a:r>
              <a:rPr lang="zh-TW" altLang="en-US" dirty="0"/>
              <a:t>級中間的上下兩個輸出與</a:t>
            </a:r>
            <a:r>
              <a:rPr lang="en-US" altLang="zh-TW" dirty="0"/>
              <a:t>golden data</a:t>
            </a:r>
            <a:r>
              <a:rPr lang="zh-TW" altLang="en-US" dirty="0"/>
              <a:t>相同</a:t>
            </a:r>
            <a:br>
              <a:rPr lang="en-US" altLang="zh-TW" dirty="0"/>
            </a:b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84200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用上頁提到的使用利用關係式</a:t>
            </a:r>
            <a:r>
              <a:rPr lang="en-US" altLang="zh-TW" dirty="0"/>
              <a:t>2^23 ≡2^13 −1 mod q</a:t>
            </a:r>
            <a:r>
              <a:rPr lang="zh-TW" altLang="en-US" dirty="0"/>
              <a:t>遞迴拆解來進行</a:t>
            </a:r>
            <a:r>
              <a:rPr lang="en-US" altLang="zh-TW" dirty="0"/>
              <a:t>Modular Reduction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36755458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1551059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𝑛</m:t>
                        </m:r>
                      </m:e>
                      <m:sup>
                        <m:r>
                          <a:rPr lang="en-US" altLang="zh-TW" b="0" i="1" dirty="0" smtClean="0">
                            <a:latin typeface="Cambria Math" panose="02040503050406030204" pitchFamily="18" charset="0"/>
                            <a:cs typeface="Times New Roman" panose="02020603050405020304" pitchFamily="18" charset="0"/>
                          </a:rPr>
                          <m:t>2</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14:m>
                  <m:oMath xmlns:m="http://schemas.openxmlformats.org/officeDocument/2006/math">
                    <m:r>
                      <a:rPr lang="en-US" altLang="zh-TW" b="0" i="1" dirty="0" smtClean="0">
                        <a:latin typeface="Cambria Math" panose="02040503050406030204" pitchFamily="18" charset="0"/>
                        <a:cs typeface="Times New Roman" panose="02020603050405020304" pitchFamily="18" charset="0"/>
                      </a:rPr>
                      <m:t>𝑛</m:t>
                    </m:r>
                    <m:func>
                      <m:funcPr>
                        <m:ctrlPr>
                          <a:rPr lang="en-US" altLang="zh-TW" b="0" i="1" dirty="0" smtClean="0">
                            <a:latin typeface="Cambria Math" panose="02040503050406030204" pitchFamily="18" charset="0"/>
                            <a:cs typeface="Times New Roman" panose="02020603050405020304" pitchFamily="18" charset="0"/>
                          </a:rPr>
                        </m:ctrlPr>
                      </m:funcPr>
                      <m:fName>
                        <m:r>
                          <m:rPr>
                            <m:sty m:val="p"/>
                          </m:rPr>
                          <a:rPr lang="en-US" altLang="zh-TW" b="0" i="0" dirty="0" smtClean="0">
                            <a:latin typeface="Cambria Math" panose="02040503050406030204" pitchFamily="18" charset="0"/>
                            <a:cs typeface="Times New Roman" panose="02020603050405020304" pitchFamily="18" charset="0"/>
                          </a:rPr>
                          <m:t>log</m:t>
                        </m:r>
                      </m:fName>
                      <m:e>
                        <m:r>
                          <a:rPr lang="en-US" altLang="zh-TW" b="0" i="1" dirty="0" smtClean="0">
                            <a:latin typeface="Cambria Math" panose="02040503050406030204" pitchFamily="18" charset="0"/>
                            <a:cs typeface="Times New Roman" panose="02020603050405020304" pitchFamily="18" charset="0"/>
                          </a:rPr>
                          <m:t>𝑛</m:t>
                        </m:r>
                      </m:e>
                    </m:func>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8276545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為了將每個</a:t>
            </a:r>
            <a:r>
              <a:rPr lang="en-US" altLang="zh-TW" dirty="0"/>
              <a:t>stage BU</a:t>
            </a:r>
            <a:r>
              <a:rPr lang="zh-TW" altLang="en-US" dirty="0"/>
              <a:t>的輸出進行</a:t>
            </a:r>
            <a:r>
              <a:rPr lang="en-US" altLang="zh-TW" dirty="0" err="1"/>
              <a:t>reodering</a:t>
            </a:r>
            <a:r>
              <a:rPr lang="zh-TW" altLang="en-US" dirty="0"/>
              <a:t>對應蝶型架構</a:t>
            </a: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dirty="0"/>
          </a:p>
          <a:p>
            <a:r>
              <a:rPr lang="zh-TW" altLang="en-US" dirty="0"/>
              <a:t>在</a:t>
            </a:r>
            <a:r>
              <a:rPr lang="en-US" altLang="zh-TW" dirty="0"/>
              <a:t>NTT_INTT</a:t>
            </a:r>
            <a:r>
              <a:rPr lang="zh-TW" altLang="en-US" dirty="0"/>
              <a:t>當中共有</a:t>
            </a:r>
            <a:r>
              <a:rPr lang="en-US" altLang="zh-TW" dirty="0"/>
              <a:t>7</a:t>
            </a:r>
            <a:r>
              <a:rPr lang="zh-TW" altLang="en-US" dirty="0"/>
              <a:t>個</a:t>
            </a:r>
            <a:r>
              <a:rPr lang="en-US" altLang="zh-TW" dirty="0"/>
              <a:t>RU</a:t>
            </a:r>
            <a:br>
              <a:rPr lang="en-US" altLang="zh-TW" dirty="0"/>
            </a:br>
            <a:br>
              <a:rPr lang="en-US" altLang="zh-TW" dirty="0"/>
            </a:br>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 </a:t>
            </a:r>
            <a:br>
              <a:rPr lang="en-US" altLang="zh-TW" dirty="0"/>
            </a:br>
            <a:r>
              <a:rPr lang="zh-TW" altLang="en-US" dirty="0"/>
              <a:t>在</a:t>
            </a:r>
            <a:r>
              <a:rPr lang="en-US" altLang="zh-TW" dirty="0"/>
              <a:t>INTT</a:t>
            </a:r>
            <a:r>
              <a:rPr lang="zh-TW" altLang="en-US" dirty="0"/>
              <a:t>當中公式為 </a:t>
            </a:r>
            <a:r>
              <a:rPr lang="en-US" altLang="zh-TW" dirty="0"/>
              <a:t>stage depth = 2*(stage num – 1)</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zh-TW" altLang="en-US" dirty="0"/>
              <a:t>在</a:t>
            </a:r>
            <a:r>
              <a:rPr lang="en-US" altLang="zh-TW" dirty="0"/>
              <a:t>INTT</a:t>
            </a:r>
            <a:r>
              <a:rPr lang="zh-TW" altLang="en-US" dirty="0"/>
              <a:t>當中公式為 </a:t>
            </a:r>
            <a:r>
              <a:rPr lang="en-US" altLang="zh-TW" dirty="0"/>
              <a:t>stage depth = 2*(stage num – 1)</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14529598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48</a:t>
            </a:fld>
            <a:endParaRPr lang="zh-CN" altLang="en-US"/>
          </a:p>
        </p:txBody>
      </p:sp>
    </p:spTree>
    <p:extLst>
      <p:ext uri="{BB962C8B-B14F-4D97-AF65-F5344CB8AC3E}">
        <p14:creationId xmlns:p14="http://schemas.microsoft.com/office/powerpoint/2010/main" val="34422762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E52F2-CAC8-0BF7-6EC6-62E40443A19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D00065-C4B3-020C-3786-ED14EE6DAD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563E35-CB8F-3EFF-1741-7DD969518F54}"/>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1519E97-76CE-02D7-EF33-537B128884BE}"/>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6229415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5C450-1BA3-5740-330E-AE8304DF12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F2B5F0-6753-4FC5-2FA6-3E58952E5CE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434203B-31AD-921A-9F3D-9D8A09C6C23A}"/>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7CFCD2A-67B4-4BA8-6A2C-ECD8615EA827}"/>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21351156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44B87-0136-2E56-6272-A3318B3C4A1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01F4B5-5318-C91C-8A0D-8F98072B21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4CD387-A7F9-3D18-9439-8CF88049D832}"/>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BFC50A5-D249-4E8C-9526-E6DEB9101193}"/>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36451628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02351-51B5-EBB0-0050-150311E7BC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0EBD32-B41D-A6A4-F731-D30BDC1861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9D6DCC-261F-2E95-90E3-24389101647C}"/>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3F3A0AD-8141-6C9C-459A-B872C295813A}"/>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19546776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15647-C79C-14DC-BE6A-63ACBE80C9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C7210B-DC6E-1166-438B-6C7F6E08EF8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6DD534-65D9-3BF1-290D-91F73BDB5A22}"/>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5780037-9EC6-A2E8-D39D-2864D09852F7}"/>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42604294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15647-C79C-14DC-BE6A-63ACBE80C9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C7210B-DC6E-1166-438B-6C7F6E08EF8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6DD534-65D9-3BF1-290D-91F73BDB5A22}"/>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5780037-9EC6-A2E8-D39D-2864D09852F7}"/>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4114184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91174-38C1-FA27-BEE3-ACCFBA93E2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9EBC62-FD9A-FE44-5BA0-20A0BEBFEC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78A3-DF1F-D5C6-570B-6112BA1AAD0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E3DF8ED-DE53-291A-EA34-F6563662B556}"/>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30858634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B89-B3A9-9F68-CC17-A40C2F7D5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5D3C9-C61C-816B-976D-5417311CC1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9F5A6-D451-FA23-2CDF-F99CBC261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D0426A-08A5-B243-ACBA-669CE5645C04}"/>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22661173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89C0-80E1-FD03-8EC9-41E320818A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053382-ECD9-EB45-0B3E-1C6A0E64E9A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5C8A522-1639-EC94-439F-EEF7209E1A3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https://fpga.eetrend.com/blog/2023/100568431.html</a:t>
            </a:r>
            <a:endParaRPr lang="zh-CN" altLang="en-US" dirty="0"/>
          </a:p>
          <a:p>
            <a:endParaRPr lang="zh-CN" altLang="en-US" dirty="0"/>
          </a:p>
        </p:txBody>
      </p:sp>
      <p:sp>
        <p:nvSpPr>
          <p:cNvPr id="4" name="灯片编号占位符 3">
            <a:extLst>
              <a:ext uri="{FF2B5EF4-FFF2-40B4-BE49-F238E27FC236}">
                <a16:creationId xmlns:a16="http://schemas.microsoft.com/office/drawing/2014/main" id="{E77A4B0B-99DD-F645-F0A8-40ED47BC2C4B}"/>
              </a:ext>
            </a:extLst>
          </p:cNvPr>
          <p:cNvSpPr>
            <a:spLocks noGrp="1"/>
          </p:cNvSpPr>
          <p:nvPr>
            <p:ph type="sldNum" sz="quarter" idx="10"/>
          </p:nvPr>
        </p:nvSpPr>
        <p:spPr/>
        <p:txBody>
          <a:bodyPr/>
          <a:lstStyle/>
          <a:p>
            <a:fld id="{F4F633F3-5D0E-4770-8750-05DED033C41B}" type="slidenum">
              <a:rPr lang="zh-CN" altLang="en-US" smtClean="0"/>
              <a:t>74</a:t>
            </a:fld>
            <a:endParaRPr lang="zh-CN" altLang="en-US"/>
          </a:p>
        </p:txBody>
      </p:sp>
    </p:spTree>
    <p:extLst>
      <p:ext uri="{BB962C8B-B14F-4D97-AF65-F5344CB8AC3E}">
        <p14:creationId xmlns:p14="http://schemas.microsoft.com/office/powerpoint/2010/main" val="31967264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CDF09-B907-C3E3-F3D6-27FE3F0F896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BD0C0B-B2EC-6BE0-6AE2-F40A14B3D2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F438B34-0C97-D2C3-DFAC-159D262C6D8E}"/>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B8A41E2-8E24-37FE-94D9-DA91515ED95D}"/>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12112311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8DE12-0747-B3E1-5CDF-14F1130C60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9131A21-EF9B-3125-452E-64F53B04802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50601E-18E0-ED1F-FF9D-B36CCC5C3246}"/>
              </a:ext>
            </a:extLst>
          </p:cNvPr>
          <p:cNvSpPr>
            <a:spLocks noGrp="1"/>
          </p:cNvSpPr>
          <p:nvPr>
            <p:ph type="body" idx="1"/>
          </p:nvPr>
        </p:nvSpPr>
        <p:spPr/>
        <p:txBody>
          <a:bodyPr/>
          <a:lstStyle/>
          <a:p>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393349C-FEA7-7C3A-BF62-E15A343DF6FF}"/>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33258608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E0A85-3EAA-868D-F304-D9FAA7E0CA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196C56F-DDAE-B73E-3EF8-40F6236FBC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C1D46BC-E1FF-0771-E4BB-F871C66E9DB8}"/>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3AE1296-2EE1-C329-EAE0-A55AD28F8861}"/>
              </a:ext>
            </a:extLst>
          </p:cNvPr>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19536933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F8545-CFE1-694D-8A18-FEF12B17AE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BEE3BE-ED3D-8E71-F3D4-7BFC3550D48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D0FE463-491B-5C09-9DA2-7C2F828A1226}"/>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E68B538-A440-4E67-A495-288D8804FD69}"/>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6224127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3CF0D-FD1B-E45F-6A66-626E42A575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55323F4-DA2F-9373-A5A6-A51041C49F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EFC998-40D7-D8C4-72ED-893ED109F189}"/>
              </a:ext>
            </a:extLst>
          </p:cNvPr>
          <p:cNvSpPr>
            <a:spLocks noGrp="1"/>
          </p:cNvSpPr>
          <p:nvPr>
            <p:ph type="body" idx="1"/>
          </p:nvPr>
        </p:nvSpPr>
        <p:spPr/>
        <p:txBody>
          <a:bodyPr/>
          <a:lstStyle/>
          <a:p>
            <a:r>
              <a:rPr lang="zh-TW" altLang="en-US" dirty="0"/>
              <a:t>將</a:t>
            </a:r>
            <a:r>
              <a:rPr lang="en-US" altLang="zh-TW" dirty="0"/>
              <a:t>pack(t1)</a:t>
            </a:r>
            <a:r>
              <a:rPr lang="zh-TW" altLang="en-US" dirty="0"/>
              <a:t>搬到</a:t>
            </a:r>
            <a:r>
              <a:rPr lang="en-US" altLang="zh-TW" dirty="0"/>
              <a:t>stage 8</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E9D2B34-0F8B-D344-24BE-CEEA54CC3ADD}"/>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1357125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996E0-7C85-B23C-2180-47F236128A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2CF0A4-B838-B8F5-D3A3-4112D822D8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0015-383B-FF05-C6E5-9AEADBFD5DB2}"/>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F0F89D7-B769-439C-6E2B-A8E0D6FE2467}"/>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39603179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373C2-C2FD-CE62-FB77-3009B69013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A68C73-AF26-A7B9-D99E-37DCED08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F6D0C0-B7EA-3A49-4581-2ED2E57E7C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https://fpga.eetrend.com/blog/2023/100568431.html</a:t>
            </a:r>
            <a:endParaRPr lang="zh-CN" altLang="en-US" dirty="0"/>
          </a:p>
          <a:p>
            <a:endParaRPr lang="zh-CN" altLang="en-US" dirty="0"/>
          </a:p>
        </p:txBody>
      </p:sp>
      <p:sp>
        <p:nvSpPr>
          <p:cNvPr id="4" name="灯片编号占位符 3">
            <a:extLst>
              <a:ext uri="{FF2B5EF4-FFF2-40B4-BE49-F238E27FC236}">
                <a16:creationId xmlns:a16="http://schemas.microsoft.com/office/drawing/2014/main" id="{01D14CC1-CF36-6E37-E39B-89B0B4383AF0}"/>
              </a:ext>
            </a:extLst>
          </p:cNvPr>
          <p:cNvSpPr>
            <a:spLocks noGrp="1"/>
          </p:cNvSpPr>
          <p:nvPr>
            <p:ph type="sldNum" sz="quarter" idx="10"/>
          </p:nvPr>
        </p:nvSpPr>
        <p:spPr/>
        <p:txBody>
          <a:bodyPr/>
          <a:lstStyle/>
          <a:p>
            <a:fld id="{F4F633F3-5D0E-4770-8750-05DED033C41B}" type="slidenum">
              <a:rPr lang="zh-CN" altLang="en-US" smtClean="0"/>
              <a:t>81</a:t>
            </a:fld>
            <a:endParaRPr lang="zh-CN" altLang="en-US"/>
          </a:p>
        </p:txBody>
      </p:sp>
    </p:spTree>
    <p:extLst>
      <p:ext uri="{BB962C8B-B14F-4D97-AF65-F5344CB8AC3E}">
        <p14:creationId xmlns:p14="http://schemas.microsoft.com/office/powerpoint/2010/main" val="14636343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4DCB-B789-40A0-4C4C-D73F75C195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8EA11E-E5E1-B7BF-5E4C-65B5F4917E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462E1-B960-4BEB-99B6-5C571009E5FF}"/>
              </a:ext>
            </a:extLst>
          </p:cNvPr>
          <p:cNvSpPr>
            <a:spLocks noGrp="1"/>
          </p:cNvSpPr>
          <p:nvPr>
            <p:ph type="body" idx="1"/>
          </p:nvPr>
        </p:nvSpPr>
        <p:spPr/>
        <p:txBody>
          <a:bodyPr/>
          <a:lstStyle/>
          <a:p>
            <a:pPr algn="l"/>
            <a:r>
              <a:rPr lang="en-US" altLang="zh-TW" b="0" i="0" dirty="0">
                <a:solidFill>
                  <a:srgbClr val="262626"/>
                </a:solidFill>
                <a:effectLst/>
                <a:latin typeface="-apple-system"/>
              </a:rPr>
              <a:t>AXI4 </a:t>
            </a:r>
            <a:r>
              <a:rPr lang="zh-TW" altLang="en-US" b="0" i="0" dirty="0">
                <a:solidFill>
                  <a:srgbClr val="262626"/>
                </a:solidFill>
                <a:effectLst/>
                <a:latin typeface="-apple-system"/>
              </a:rPr>
              <a:t>接口（</a:t>
            </a:r>
            <a:r>
              <a:rPr lang="en-US" altLang="zh-TW" b="0" i="0" dirty="0">
                <a:solidFill>
                  <a:srgbClr val="262626"/>
                </a:solidFill>
                <a:effectLst/>
                <a:latin typeface="-apple-system"/>
              </a:rPr>
              <a:t>AMBA 4.0</a:t>
            </a:r>
            <a:r>
              <a:rPr lang="zh-TW" altLang="en-US" b="0" i="0" dirty="0">
                <a:solidFill>
                  <a:srgbClr val="262626"/>
                </a:solidFill>
                <a:effectLst/>
                <a:latin typeface="-apple-system"/>
              </a:rPr>
              <a:t>）分為三種類型：</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 (AXI4-Full)</a:t>
            </a:r>
            <a:r>
              <a:rPr lang="zh-TW" altLang="en-US" b="0" i="0" dirty="0">
                <a:solidFill>
                  <a:srgbClr val="262626"/>
                </a:solidFill>
                <a:effectLst/>
                <a:latin typeface="-apple-system"/>
              </a:rPr>
              <a:t>：用於滿足高性能記憶體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暫存器映射需求。</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AXI4-Lite</a:t>
            </a:r>
            <a:r>
              <a:rPr lang="zh-TW" altLang="en-US" b="0" i="0" dirty="0">
                <a:solidFill>
                  <a:srgbClr val="262626"/>
                </a:solidFill>
                <a:effectLst/>
                <a:latin typeface="-apple-system"/>
              </a:rPr>
              <a:t>：用於簡單的低吞吐量記憶體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暫存器映射通信（例如，往來於狀態暫存器的通信）。</a:t>
            </a:r>
          </a:p>
          <a:p>
            <a:pPr algn="l">
              <a:spcBef>
                <a:spcPts val="1200"/>
              </a:spcBef>
              <a:spcAft>
                <a:spcPts val="600"/>
              </a:spcAft>
              <a:buFont typeface="Arial" panose="020B0604020202020204" pitchFamily="34" charset="0"/>
              <a:buChar char="•"/>
            </a:pPr>
            <a:r>
              <a:rPr lang="en-US" altLang="zh-TW" b="1" i="0" dirty="0">
                <a:solidFill>
                  <a:srgbClr val="262626"/>
                </a:solidFill>
                <a:effectLst/>
                <a:latin typeface="-apple-system"/>
              </a:rPr>
              <a:t>AXI4-Stream</a:t>
            </a:r>
            <a:r>
              <a:rPr lang="zh-TW" altLang="en-US" b="0" i="0" dirty="0">
                <a:solidFill>
                  <a:srgbClr val="262626"/>
                </a:solidFill>
                <a:effectLst/>
                <a:latin typeface="-apple-system"/>
              </a:rPr>
              <a:t>：用於高速流傳輸數據。</a:t>
            </a:r>
            <a:br>
              <a:rPr lang="en-US" altLang="zh-TW" b="0" i="0" dirty="0">
                <a:solidFill>
                  <a:srgbClr val="262626"/>
                </a:solidFill>
                <a:effectLst/>
                <a:latin typeface="-apple-system"/>
              </a:rPr>
            </a:br>
            <a:endParaRPr lang="en-US" altLang="zh-TW" b="0" i="0" dirty="0">
              <a:solidFill>
                <a:srgbClr val="262626"/>
              </a:solidFill>
              <a:effectLst/>
              <a:latin typeface="-apple-system"/>
            </a:endParaRPr>
          </a:p>
          <a:p>
            <a:r>
              <a:rPr lang="en-US" altLang="zh-TW" b="1" i="0" dirty="0">
                <a:solidFill>
                  <a:srgbClr val="262626"/>
                </a:solidFill>
                <a:effectLst/>
                <a:latin typeface="-apple-system"/>
              </a:rPr>
              <a:t>AXI4-Full</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也被直接稱為 </a:t>
            </a:r>
            <a:r>
              <a:rPr lang="en-US" altLang="zh-TW" b="1" i="0" dirty="0">
                <a:solidFill>
                  <a:srgbClr val="262626"/>
                </a:solidFill>
                <a:effectLst/>
                <a:latin typeface="-apple-system"/>
              </a:rPr>
              <a:t>AXI4</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和 </a:t>
            </a:r>
            <a:r>
              <a:rPr lang="en-US" altLang="zh-TW" b="0" i="0" dirty="0">
                <a:solidFill>
                  <a:srgbClr val="262626"/>
                </a:solidFill>
                <a:effectLst/>
                <a:latin typeface="-apple-system"/>
              </a:rPr>
              <a:t>AXI4-Lite </a:t>
            </a:r>
            <a:r>
              <a:rPr lang="zh-TW" altLang="en-US" b="0" i="0" dirty="0">
                <a:solidFill>
                  <a:srgbClr val="262626"/>
                </a:solidFill>
                <a:effectLst/>
                <a:latin typeface="-apple-system"/>
              </a:rPr>
              <a:t>都是記憶體映射型總線，這意味著它們需要地址來訪問記憶體</a:t>
            </a:r>
            <a:endParaRPr lang="en-US" altLang="zh-TW" b="0" i="0" dirty="0">
              <a:solidFill>
                <a:srgbClr val="262626"/>
              </a:solidFill>
              <a:effectLst/>
              <a:latin typeface="-apple-system"/>
            </a:endParaRPr>
          </a:p>
          <a:p>
            <a:br>
              <a:rPr lang="en-US" altLang="zh-TW" b="0" i="0" dirty="0">
                <a:solidFill>
                  <a:srgbClr val="262626"/>
                </a:solidFill>
                <a:effectLst/>
                <a:latin typeface="-apple-system"/>
              </a:rPr>
            </a:br>
            <a:r>
              <a:rPr lang="zh-TW" altLang="en-US" b="1" i="0" dirty="0">
                <a:solidFill>
                  <a:srgbClr val="262626"/>
                </a:solidFill>
                <a:effectLst/>
                <a:latin typeface="-apple-system"/>
              </a:rPr>
              <a:t>互聯</a:t>
            </a:r>
            <a:r>
              <a:rPr lang="zh-TW" altLang="en-US" b="0" i="0" dirty="0">
                <a:solidFill>
                  <a:srgbClr val="262626"/>
                </a:solidFill>
                <a:effectLst/>
                <a:latin typeface="-apple-system"/>
              </a:rPr>
              <a:t>：</a:t>
            </a:r>
            <a:r>
              <a:rPr lang="en-US" altLang="zh-TW" b="0" i="0" dirty="0">
                <a:solidFill>
                  <a:srgbClr val="262626"/>
                </a:solidFill>
                <a:effectLst/>
                <a:latin typeface="-apple-system"/>
              </a:rPr>
              <a:t>AXI4 BUS</a:t>
            </a:r>
            <a:r>
              <a:rPr lang="zh-TW" altLang="en-US" b="0" i="0" dirty="0">
                <a:solidFill>
                  <a:srgbClr val="262626"/>
                </a:solidFill>
                <a:effectLst/>
                <a:latin typeface="-apple-system"/>
              </a:rPr>
              <a:t>可以通過 </a:t>
            </a:r>
            <a:r>
              <a:rPr lang="en-US" altLang="zh-TW" b="1" i="0" dirty="0">
                <a:solidFill>
                  <a:srgbClr val="262626"/>
                </a:solidFill>
                <a:effectLst/>
                <a:latin typeface="-apple-system"/>
              </a:rPr>
              <a:t>Interconnect</a:t>
            </a:r>
            <a:r>
              <a:rPr lang="zh-TW" altLang="en-US" b="0" i="0" dirty="0">
                <a:solidFill>
                  <a:srgbClr val="262626"/>
                </a:solidFill>
                <a:effectLst/>
                <a:latin typeface="-apple-system"/>
              </a:rPr>
              <a:t>（例如 </a:t>
            </a:r>
            <a:r>
              <a:rPr lang="en-US" altLang="zh-TW" b="0" i="0" dirty="0">
                <a:solidFill>
                  <a:srgbClr val="262626"/>
                </a:solidFill>
                <a:effectLst/>
                <a:latin typeface="-apple-system"/>
              </a:rPr>
              <a:t>AXI4 </a:t>
            </a:r>
            <a:r>
              <a:rPr lang="zh-TW" altLang="en-US" b="0" i="0" dirty="0">
                <a:solidFill>
                  <a:srgbClr val="262626"/>
                </a:solidFill>
                <a:effectLst/>
                <a:latin typeface="-apple-system"/>
              </a:rPr>
              <a:t>交換設備）進行互聯，這樣可以將多個主設備和從設備連接在一起，實現更高效的數據傳輸。</a:t>
            </a:r>
            <a:endParaRPr lang="en-US" altLang="zh-TW" b="0" i="0" dirty="0">
              <a:solidFill>
                <a:srgbClr val="262626"/>
              </a:solidFill>
              <a:effectLst/>
              <a:latin typeface="-apple-system"/>
            </a:endParaRPr>
          </a:p>
          <a:p>
            <a:endParaRPr lang="zh-TW" altLang="en-US" b="0" i="0" dirty="0">
              <a:solidFill>
                <a:srgbClr val="262626"/>
              </a:solidFill>
              <a:effectLst/>
              <a:latin typeface="-apple-system"/>
            </a:endParaRPr>
          </a:p>
          <a:p>
            <a:pPr algn="l">
              <a:spcBef>
                <a:spcPts val="1200"/>
              </a:spcBef>
              <a:spcAft>
                <a:spcPts val="600"/>
              </a:spcAft>
              <a:buFont typeface="Arial" panose="020B0604020202020204" pitchFamily="34" charset="0"/>
              <a:buNone/>
            </a:pPr>
            <a:r>
              <a:rPr lang="en-US" altLang="zh-TW" b="1" i="0" dirty="0">
                <a:solidFill>
                  <a:srgbClr val="262626"/>
                </a:solidFill>
                <a:effectLst/>
                <a:latin typeface="-apple-system"/>
              </a:rPr>
              <a:t>XILINX </a:t>
            </a:r>
            <a:r>
              <a:rPr lang="zh-TW" altLang="en-US" b="1" i="0" dirty="0">
                <a:solidFill>
                  <a:srgbClr val="262626"/>
                </a:solidFill>
                <a:effectLst/>
                <a:latin typeface="-apple-system"/>
              </a:rPr>
              <a:t>應用</a:t>
            </a:r>
            <a:r>
              <a:rPr lang="zh-TW" altLang="en-US" b="0" i="0" dirty="0">
                <a:solidFill>
                  <a:srgbClr val="262626"/>
                </a:solidFill>
                <a:effectLst/>
                <a:latin typeface="-apple-system"/>
              </a:rPr>
              <a:t>：在 </a:t>
            </a:r>
            <a:r>
              <a:rPr lang="en-US" altLang="zh-TW" b="0" i="0" dirty="0">
                <a:solidFill>
                  <a:srgbClr val="262626"/>
                </a:solidFill>
                <a:effectLst/>
                <a:latin typeface="-apple-system"/>
              </a:rPr>
              <a:t>XILINX </a:t>
            </a:r>
            <a:r>
              <a:rPr lang="zh-TW" altLang="en-US" b="0" i="0" dirty="0">
                <a:solidFill>
                  <a:srgbClr val="262626"/>
                </a:solidFill>
                <a:effectLst/>
                <a:latin typeface="-apple-system"/>
              </a:rPr>
              <a:t>的 </a:t>
            </a:r>
            <a:r>
              <a:rPr lang="en-US" altLang="zh-TW" b="0" i="0" dirty="0">
                <a:solidFill>
                  <a:srgbClr val="262626"/>
                </a:solidFill>
                <a:effectLst/>
                <a:latin typeface="-apple-system"/>
              </a:rPr>
              <a:t>AXI4 </a:t>
            </a:r>
            <a:r>
              <a:rPr lang="zh-TW" altLang="en-US" b="0" i="0" dirty="0">
                <a:solidFill>
                  <a:srgbClr val="262626"/>
                </a:solidFill>
                <a:effectLst/>
                <a:latin typeface="-apple-system"/>
              </a:rPr>
              <a:t>應用中，通常使用以下兩個 </a:t>
            </a:r>
            <a:r>
              <a:rPr lang="en-US" altLang="zh-TW" b="0" i="0" dirty="0">
                <a:solidFill>
                  <a:srgbClr val="262626"/>
                </a:solidFill>
                <a:effectLst/>
                <a:latin typeface="-apple-system"/>
              </a:rPr>
              <a:t>IP </a:t>
            </a:r>
            <a:r>
              <a:rPr lang="zh-TW" altLang="en-US" b="0" i="0" dirty="0">
                <a:solidFill>
                  <a:srgbClr val="262626"/>
                </a:solidFill>
                <a:effectLst/>
                <a:latin typeface="-apple-system"/>
              </a:rPr>
              <a:t>來進行多主多從的 </a:t>
            </a:r>
            <a:r>
              <a:rPr lang="en-US" altLang="zh-TW" b="0" i="0" dirty="0">
                <a:solidFill>
                  <a:srgbClr val="262626"/>
                </a:solidFill>
                <a:effectLst/>
                <a:latin typeface="-apple-system"/>
              </a:rPr>
              <a:t>AXI </a:t>
            </a:r>
            <a:r>
              <a:rPr lang="zh-TW" altLang="en-US" b="0" i="0" dirty="0">
                <a:solidFill>
                  <a:srgbClr val="262626"/>
                </a:solidFill>
                <a:effectLst/>
                <a:latin typeface="-apple-system"/>
              </a:rPr>
              <a:t>端口互相連接：</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Interconnect</a:t>
            </a:r>
            <a:r>
              <a:rPr lang="zh-TW" altLang="en-US" b="0" i="0" dirty="0">
                <a:solidFill>
                  <a:srgbClr val="262626"/>
                </a:solidFill>
                <a:effectLst/>
                <a:latin typeface="-apple-system"/>
              </a:rPr>
              <a:t>：這是最常用的選擇，提供基本的互聯功能。</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SmartConnect</a:t>
            </a:r>
            <a:r>
              <a:rPr lang="zh-TW" altLang="en-US" b="0" i="0" dirty="0">
                <a:solidFill>
                  <a:srgbClr val="262626"/>
                </a:solidFill>
                <a:effectLst/>
                <a:latin typeface="-apple-system"/>
              </a:rPr>
              <a:t>：這是一個更高級的互聯解決方案，提供額外的功能和優化。</a:t>
            </a:r>
            <a:endParaRPr lang="en-US" altLang="zh-TW" b="0" i="0" dirty="0">
              <a:solidFill>
                <a:srgbClr val="262626"/>
              </a:solidFill>
              <a:effectLst/>
              <a:latin typeface="-apple-system"/>
            </a:endParaRPr>
          </a:p>
          <a:p>
            <a:endParaRPr lang="en-US" altLang="zh-CN" b="0" i="0" dirty="0">
              <a:solidFill>
                <a:srgbClr val="262626"/>
              </a:solidFill>
              <a:effectLst/>
              <a:latin typeface="-apple-system"/>
            </a:endParaRPr>
          </a:p>
          <a:p>
            <a:r>
              <a:rPr lang="zh-TW" altLang="en-US" b="0" i="0" dirty="0">
                <a:solidFill>
                  <a:srgbClr val="262626"/>
                </a:solidFill>
                <a:effectLst/>
                <a:latin typeface="-apple-system"/>
              </a:rPr>
              <a:t>拓撲結構圖展示了如何將多個主設備和從設備通過 </a:t>
            </a:r>
            <a:r>
              <a:rPr lang="en-US" altLang="zh-TW" b="0" i="0" dirty="0">
                <a:solidFill>
                  <a:srgbClr val="262626"/>
                </a:solidFill>
                <a:effectLst/>
                <a:latin typeface="-apple-system"/>
              </a:rPr>
              <a:t>AXI4 </a:t>
            </a:r>
            <a:r>
              <a:rPr lang="zh-TW" altLang="en-US" b="0" i="0" dirty="0">
                <a:solidFill>
                  <a:srgbClr val="262626"/>
                </a:solidFill>
                <a:effectLst/>
                <a:latin typeface="-apple-system"/>
              </a:rPr>
              <a:t>總線和 </a:t>
            </a:r>
            <a:r>
              <a:rPr lang="en-US" altLang="zh-TW" b="0" i="0" dirty="0">
                <a:solidFill>
                  <a:srgbClr val="262626"/>
                </a:solidFill>
                <a:effectLst/>
                <a:latin typeface="-apple-system"/>
              </a:rPr>
              <a:t>Interconnect </a:t>
            </a:r>
            <a:r>
              <a:rPr lang="zh-TW" altLang="en-US" b="0" i="0" dirty="0">
                <a:solidFill>
                  <a:srgbClr val="262626"/>
                </a:solidFill>
                <a:effectLst/>
                <a:latin typeface="-apple-system"/>
              </a:rPr>
              <a:t>進行連接。這種結構能夠支持高效的數據傳輸和通信。</a:t>
            </a:r>
          </a:p>
          <a:p>
            <a:endParaRPr lang="zh-CN" altLang="en-US" dirty="0"/>
          </a:p>
        </p:txBody>
      </p:sp>
      <p:sp>
        <p:nvSpPr>
          <p:cNvPr id="4" name="灯片编号占位符 3">
            <a:extLst>
              <a:ext uri="{FF2B5EF4-FFF2-40B4-BE49-F238E27FC236}">
                <a16:creationId xmlns:a16="http://schemas.microsoft.com/office/drawing/2014/main" id="{5186D2C5-5690-D4A1-673C-9BC22DF6A5E9}"/>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13684116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F1988-9CF1-D78A-18D4-314AEEFD42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93ECB3-114D-5D77-9279-C07DE6CF11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9424C2-F58A-C63A-5B57-36773E805A85}"/>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讀取傳輸事務（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讀地址（</a:t>
            </a:r>
            <a:r>
              <a:rPr lang="en-US" altLang="zh-TW" b="1" i="0" dirty="0">
                <a:solidFill>
                  <a:srgbClr val="262626"/>
                </a:solidFill>
                <a:effectLst/>
                <a:latin typeface="-apple-system"/>
              </a:rPr>
              <a:t>AR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：用來傳輸讀取請求的地址信息。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：用來傳輸從設備返回的讀取數據。</a:t>
            </a:r>
          </a:p>
          <a:p>
            <a:pPr algn="l">
              <a:spcAft>
                <a:spcPts val="1200"/>
              </a:spcAft>
            </a:pPr>
            <a:r>
              <a:rPr lang="zh-TW" altLang="en-US" b="1" i="0" dirty="0">
                <a:solidFill>
                  <a:srgbClr val="262626"/>
                </a:solidFill>
                <a:effectLst/>
                <a:latin typeface="-apple-system"/>
              </a:rPr>
              <a:t>寫入傳輸事務（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寫地址（</a:t>
            </a:r>
            <a:r>
              <a:rPr lang="en-US" altLang="zh-TW" b="1" i="0" dirty="0">
                <a:solidFill>
                  <a:srgbClr val="262626"/>
                </a:solidFill>
                <a:effectLst/>
                <a:latin typeface="-apple-system"/>
              </a:rPr>
              <a:t>AW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：用來傳輸寫入請求的地址信息。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寫數據（</a:t>
            </a:r>
            <a:r>
              <a:rPr lang="en-US" altLang="zh-TW" b="1" i="0" dirty="0">
                <a:solidFill>
                  <a:srgbClr val="262626"/>
                </a:solidFill>
                <a:effectLst/>
                <a:latin typeface="-apple-system"/>
              </a:rPr>
              <a:t>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：用來傳輸要寫入的數據。</a:t>
            </a:r>
          </a:p>
          <a:p>
            <a:pPr algn="l"/>
            <a:r>
              <a:rPr lang="zh-TW" altLang="en-US" b="1" i="0" dirty="0">
                <a:solidFill>
                  <a:srgbClr val="262626"/>
                </a:solidFill>
                <a:effectLst/>
                <a:latin typeface="-apple-system"/>
              </a:rPr>
              <a:t>寫響應（</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：用來傳輸寫操作的響應信息，表明寫入是否成功。</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zh-TW" altLang="en-US" b="0" i="0" dirty="0">
                <a:solidFill>
                  <a:srgbClr val="262626"/>
                </a:solidFill>
                <a:effectLst/>
                <a:latin typeface="-apple-system"/>
              </a:rPr>
              <a:t>首先，</a:t>
            </a:r>
            <a:r>
              <a:rPr lang="en-US" altLang="zh-TW" b="0" i="0" dirty="0">
                <a:solidFill>
                  <a:srgbClr val="262626"/>
                </a:solidFill>
                <a:effectLst/>
                <a:latin typeface="-apple-system"/>
              </a:rPr>
              <a:t>5 </a:t>
            </a:r>
            <a:r>
              <a:rPr lang="zh-TW" altLang="en-US" b="0" i="0" dirty="0">
                <a:solidFill>
                  <a:srgbClr val="262626"/>
                </a:solidFill>
                <a:effectLst/>
                <a:latin typeface="-apple-system"/>
              </a:rPr>
              <a:t>個通道都具有的同一類信號：</a:t>
            </a:r>
            <a:r>
              <a:rPr lang="en-US" altLang="zh-TW" b="1" i="0" dirty="0">
                <a:solidFill>
                  <a:srgbClr val="262626"/>
                </a:solidFill>
                <a:effectLst/>
                <a:latin typeface="-apple-system"/>
              </a:rPr>
              <a:t>VALID</a:t>
            </a:r>
            <a:r>
              <a:rPr lang="zh-TW" altLang="en-US" b="0" i="0" dirty="0">
                <a:solidFill>
                  <a:srgbClr val="262626"/>
                </a:solidFill>
                <a:effectLst/>
                <a:latin typeface="-apple-system"/>
              </a:rPr>
              <a:t>、</a:t>
            </a:r>
            <a:r>
              <a:rPr lang="en-US" altLang="zh-TW" b="1" i="0" dirty="0">
                <a:solidFill>
                  <a:srgbClr val="262626"/>
                </a:solidFill>
                <a:effectLst/>
                <a:latin typeface="-apple-system"/>
              </a:rPr>
              <a:t>READY</a:t>
            </a:r>
            <a:r>
              <a:rPr lang="zh-TW" altLang="en-US" b="0" i="0" dirty="0">
                <a:solidFill>
                  <a:srgbClr val="262626"/>
                </a:solidFill>
                <a:effectLst/>
                <a:latin typeface="-apple-system"/>
              </a:rPr>
              <a:t>。這兩個信號用來實現 </a:t>
            </a:r>
            <a:r>
              <a:rPr lang="en-US" altLang="zh-TW" b="0" i="0" dirty="0">
                <a:solidFill>
                  <a:srgbClr val="262626"/>
                </a:solidFill>
                <a:effectLst/>
                <a:latin typeface="-apple-system"/>
              </a:rPr>
              <a:t>AXI </a:t>
            </a:r>
            <a:r>
              <a:rPr lang="zh-TW" altLang="en-US" b="0" i="0" dirty="0">
                <a:solidFill>
                  <a:srgbClr val="262626"/>
                </a:solidFill>
                <a:effectLst/>
                <a:latin typeface="-apple-system"/>
              </a:rPr>
              <a:t>協議的握手機制（</a:t>
            </a:r>
            <a:r>
              <a:rPr lang="en-US" altLang="zh-TW" b="0" i="0" dirty="0">
                <a:solidFill>
                  <a:srgbClr val="262626"/>
                </a:solidFill>
                <a:effectLst/>
                <a:latin typeface="-apple-system"/>
              </a:rPr>
              <a:t>handshake</a:t>
            </a:r>
            <a:r>
              <a:rPr lang="zh-TW" altLang="en-US" b="0" i="0" dirty="0">
                <a:solidFill>
                  <a:srgbClr val="262626"/>
                </a:solidFill>
                <a:effectLst/>
                <a:latin typeface="-apple-system"/>
              </a:rPr>
              <a:t>）。在讀寫數據的兩條數據通道中，傳輸突發傳輸（</a:t>
            </a:r>
            <a:r>
              <a:rPr lang="en-US" altLang="zh-TW" b="0" i="0" dirty="0">
                <a:solidFill>
                  <a:srgbClr val="262626"/>
                </a:solidFill>
                <a:effectLst/>
                <a:latin typeface="-apple-system"/>
              </a:rPr>
              <a:t>Burst Transaction</a:t>
            </a:r>
            <a:r>
              <a:rPr lang="zh-TW" altLang="en-US" b="0" i="0" dirty="0">
                <a:solidFill>
                  <a:srgbClr val="262626"/>
                </a:solidFill>
                <a:effectLst/>
                <a:latin typeface="-apple-system"/>
              </a:rPr>
              <a:t>）中的最後一個數據，必須要給出 </a:t>
            </a:r>
            <a:r>
              <a:rPr lang="en-US" altLang="zh-TW" b="1" i="0" dirty="0">
                <a:solidFill>
                  <a:srgbClr val="262626"/>
                </a:solidFill>
                <a:effectLst/>
                <a:latin typeface="-apple-system"/>
              </a:rPr>
              <a:t>LAST</a:t>
            </a:r>
            <a:r>
              <a:rPr lang="zh-TW" altLang="en-US" b="0" i="0" dirty="0">
                <a:solidFill>
                  <a:srgbClr val="262626"/>
                </a:solidFill>
                <a:effectLst/>
                <a:latin typeface="-apple-system"/>
              </a:rPr>
              <a:t> 信號，來標識這是此次突發傳輸中的最後一個數據。在共同的定義之外，各個通道有自己的定義。</a:t>
            </a:r>
          </a:p>
          <a:p>
            <a:pPr algn="l">
              <a:spcAft>
                <a:spcPts val="1200"/>
              </a:spcAft>
            </a:pPr>
            <a:r>
              <a:rPr lang="zh-TW" altLang="en-US" b="1" i="0" dirty="0">
                <a:solidFill>
                  <a:srgbClr val="262626"/>
                </a:solidFill>
                <a:effectLst/>
                <a:latin typeface="-apple-system"/>
              </a:rPr>
              <a:t>讀、寫地址通道（</a:t>
            </a:r>
            <a:r>
              <a:rPr lang="en-US" altLang="zh-TW" b="1" i="0" dirty="0">
                <a:solidFill>
                  <a:srgbClr val="262626"/>
                </a:solidFill>
                <a:effectLst/>
                <a:latin typeface="-apple-system"/>
              </a:rPr>
              <a:t>Read and Write Address Channels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讀、寫事務分別具有各自的獨立通道，用來寫入本次事務所需的地址和控制信息。</a:t>
            </a:r>
          </a:p>
          <a:p>
            <a:pPr algn="l">
              <a:spcAft>
                <a:spcPts val="1200"/>
              </a:spcAft>
            </a:pPr>
            <a:r>
              <a:rPr lang="zh-TW" altLang="en-US" b="1" i="0" dirty="0">
                <a:solidFill>
                  <a:srgbClr val="262626"/>
                </a:solidFill>
                <a:effectLst/>
                <a:latin typeface="-apple-system"/>
              </a:rPr>
              <a:t>讀數據通道（</a:t>
            </a:r>
            <a:r>
              <a:rPr lang="en-US" altLang="zh-TW" b="1" i="0" dirty="0">
                <a:solidFill>
                  <a:srgbClr val="262626"/>
                </a:solidFill>
                <a:effectLst/>
                <a:latin typeface="-apple-system"/>
              </a:rPr>
              <a:t>Read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讀數據通道上包括從機發送給主機的讀數據，以及從機對於本次讀傳輸操作的回覆。總線數據位寬可以是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寫數據通道（</a:t>
            </a:r>
            <a:r>
              <a:rPr lang="en-US" altLang="zh-TW" b="1" i="0" dirty="0">
                <a:solidFill>
                  <a:srgbClr val="262626"/>
                </a:solidFill>
                <a:effectLst/>
                <a:latin typeface="-apple-system"/>
              </a:rPr>
              <a:t>Write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寫數據通道上包括主機發送給從機的寫數據。總線數據位寬可以是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。寫數據通道還具有 </a:t>
            </a:r>
            <a:r>
              <a:rPr lang="en-US" altLang="zh-TW" b="1" i="0" dirty="0">
                <a:solidFill>
                  <a:srgbClr val="262626"/>
                </a:solidFill>
                <a:effectLst/>
                <a:latin typeface="-apple-system"/>
              </a:rPr>
              <a:t>STROBE</a:t>
            </a:r>
            <a:r>
              <a:rPr lang="zh-TW" altLang="en-US" b="0" i="0" dirty="0">
                <a:solidFill>
                  <a:srgbClr val="262626"/>
                </a:solidFill>
                <a:effectLst/>
                <a:latin typeface="-apple-system"/>
              </a:rPr>
              <a:t> 信號，該信號以數據的字節為單位進行選取，可實現數據的掩碼功能。</a:t>
            </a:r>
          </a:p>
          <a:p>
            <a:pPr algn="l">
              <a:spcAft>
                <a:spcPts val="1200"/>
              </a:spcAft>
            </a:pPr>
            <a:r>
              <a:rPr lang="zh-TW" altLang="en-US" b="1" i="0" dirty="0">
                <a:solidFill>
                  <a:srgbClr val="262626"/>
                </a:solidFill>
                <a:effectLst/>
                <a:latin typeface="-apple-system"/>
              </a:rPr>
              <a:t>寫響應通道（</a:t>
            </a:r>
            <a:r>
              <a:rPr lang="en-US" altLang="zh-TW" b="1" i="0" dirty="0">
                <a:solidFill>
                  <a:srgbClr val="262626"/>
                </a:solidFill>
                <a:effectLst/>
                <a:latin typeface="-apple-system"/>
              </a:rPr>
              <a:t>Write Response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寫響應通道用於從機將寫操作的回應回覆給主機。所有寫傳輸操作都需要以寫回覆通道上接收寫響應作為完成信號。</a:t>
            </a:r>
          </a:p>
          <a:p>
            <a:pPr algn="l">
              <a:spcBef>
                <a:spcPts val="600"/>
              </a:spcBef>
              <a:spcAft>
                <a:spcPts val="600"/>
              </a:spcAft>
              <a:buFont typeface="+mj-lt"/>
              <a:buAutoNum type="arabicPeriod"/>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9BB27B1-520E-2800-523B-C23C6DF55552}"/>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390824592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35CC2-8596-8B5A-13A3-4799CEC79C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A9B14C-FE17-B5BC-1943-16394D8FFE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E6898E-716D-4FE0-128B-522544C17E8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讀傳輸事務需要在 </a:t>
            </a:r>
            <a:r>
              <a:rPr lang="en-US" altLang="zh-TW" b="1" i="0" dirty="0">
                <a:solidFill>
                  <a:srgbClr val="262626"/>
                </a:solidFill>
                <a:effectLst/>
                <a:latin typeface="-apple-system"/>
              </a:rPr>
              <a:t>2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上發生多次傳輸：</a:t>
            </a:r>
          </a:p>
          <a:p>
            <a:pPr algn="l">
              <a:spcBef>
                <a:spcPts val="600"/>
              </a:spcBef>
              <a:spcAft>
                <a:spcPts val="600"/>
              </a:spcAft>
              <a:buFont typeface="+mj-lt"/>
              <a:buAutoNum type="arabicPeriod"/>
            </a:pPr>
            <a:r>
              <a:rPr lang="zh-TW" altLang="en-US" b="1" i="0" dirty="0">
                <a:solidFill>
                  <a:srgbClr val="262626"/>
                </a:solidFill>
                <a:effectLst/>
                <a:latin typeface="-apple-system"/>
              </a:rPr>
              <a:t>讀地址通道 </a:t>
            </a:r>
            <a:r>
              <a:rPr lang="en-US" altLang="zh-TW" b="1" i="0" dirty="0">
                <a:solidFill>
                  <a:srgbClr val="262626"/>
                </a:solidFill>
                <a:effectLst/>
                <a:latin typeface="-apple-system"/>
              </a:rPr>
              <a:t>(Read Address Channel)</a:t>
            </a:r>
            <a:r>
              <a:rPr lang="zh-TW" altLang="en-US" b="0" i="0" dirty="0">
                <a:solidFill>
                  <a:srgbClr val="262626"/>
                </a:solidFill>
                <a:effectLst/>
                <a:latin typeface="-apple-system"/>
              </a:rPr>
              <a:t>：從主設備 </a:t>
            </a:r>
            <a:r>
              <a:rPr lang="en-US" altLang="zh-TW" b="0" i="0" dirty="0">
                <a:solidFill>
                  <a:srgbClr val="262626"/>
                </a:solidFill>
                <a:effectLst/>
                <a:latin typeface="-apple-system"/>
              </a:rPr>
              <a:t>(Master) </a:t>
            </a:r>
            <a:r>
              <a:rPr lang="zh-TW" altLang="en-US" b="0" i="0" dirty="0">
                <a:solidFill>
                  <a:srgbClr val="262626"/>
                </a:solidFill>
                <a:effectLst/>
                <a:latin typeface="-apple-system"/>
              </a:rPr>
              <a:t>發送到從設備 </a:t>
            </a:r>
            <a:r>
              <a:rPr lang="en-US" altLang="zh-TW" b="0" i="0" dirty="0">
                <a:solidFill>
                  <a:srgbClr val="262626"/>
                </a:solidFill>
                <a:effectLst/>
                <a:latin typeface="-apple-system"/>
              </a:rPr>
              <a:t>(Slave)</a:t>
            </a:r>
            <a:r>
              <a:rPr lang="zh-TW" altLang="en-US" b="0" i="0" dirty="0">
                <a:solidFill>
                  <a:srgbClr val="262626"/>
                </a:solidFill>
                <a:effectLst/>
                <a:latin typeface="-apple-system"/>
              </a:rPr>
              <a:t>，以便設置地址和部分控制信號。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讀數據通道 </a:t>
            </a:r>
            <a:r>
              <a:rPr lang="en-US" altLang="zh-TW" b="1" i="0" dirty="0">
                <a:solidFill>
                  <a:srgbClr val="262626"/>
                </a:solidFill>
                <a:effectLst/>
                <a:latin typeface="-apple-system"/>
              </a:rPr>
              <a:t>(Read Data Channel)</a:t>
            </a:r>
            <a:r>
              <a:rPr lang="zh-TW" altLang="en-US" b="0" i="0" dirty="0">
                <a:solidFill>
                  <a:srgbClr val="262626"/>
                </a:solidFill>
                <a:effectLst/>
                <a:latin typeface="-apple-system"/>
              </a:rPr>
              <a:t>：此地址的數據從從設備發送到主設備。</a:t>
            </a:r>
          </a:p>
          <a:p>
            <a:pPr algn="l"/>
            <a:r>
              <a:rPr lang="zh-TW" altLang="en-US" b="0" i="0" dirty="0">
                <a:solidFill>
                  <a:srgbClr val="262626"/>
                </a:solidFill>
                <a:effectLst/>
                <a:latin typeface="-apple-system"/>
              </a:rPr>
              <a:t>需要注意的是，每個地址中可發生多次數據傳輸，這種傳輸事務稱為 </a:t>
            </a:r>
            <a:r>
              <a:rPr lang="zh-TW" altLang="en-US" b="1" i="0" dirty="0">
                <a:solidFill>
                  <a:srgbClr val="262626"/>
                </a:solidFill>
                <a:effectLst/>
                <a:latin typeface="-apple-system"/>
              </a:rPr>
              <a:t>突發 </a:t>
            </a:r>
            <a:r>
              <a:rPr lang="en-US" altLang="zh-TW" b="1" i="0" dirty="0">
                <a:solidFill>
                  <a:srgbClr val="262626"/>
                </a:solidFill>
                <a:effectLst/>
                <a:latin typeface="-apple-system"/>
              </a:rPr>
              <a:t>(burst)</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是支持突發的，而 </a:t>
            </a:r>
            <a:r>
              <a:rPr lang="en-US" altLang="zh-TW" b="0" i="0" dirty="0">
                <a:solidFill>
                  <a:srgbClr val="262626"/>
                </a:solidFill>
                <a:effectLst/>
                <a:latin typeface="-apple-system"/>
              </a:rPr>
              <a:t>AXI4-Lite </a:t>
            </a:r>
            <a:r>
              <a:rPr lang="zh-TW" altLang="en-US" b="0" i="0" dirty="0">
                <a:solidFill>
                  <a:srgbClr val="262626"/>
                </a:solidFill>
                <a:effectLst/>
                <a:latin typeface="-apple-system"/>
              </a:rPr>
              <a:t>不支持突發，或者說“突發長度為 </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讀地址通道信號（</a:t>
            </a:r>
            <a:r>
              <a:rPr lang="en-US" altLang="zh-TW" b="1" i="0" dirty="0">
                <a:solidFill>
                  <a:srgbClr val="262626"/>
                </a:solidFill>
                <a:effectLst/>
                <a:latin typeface="-apple-system"/>
              </a:rPr>
              <a:t>Read Address Channel Signals</a:t>
            </a:r>
            <a:r>
              <a:rPr lang="zh-TW" altLang="en-US" b="1" i="0" dirty="0">
                <a:solidFill>
                  <a:srgbClr val="262626"/>
                </a:solidFill>
                <a:effectLst/>
                <a:latin typeface="-apple-system"/>
              </a:rPr>
              <a:t>）</a:t>
            </a: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ARADDR</a:t>
            </a:r>
            <a:r>
              <a:rPr lang="zh-TW" altLang="en-US" b="0" i="0" dirty="0">
                <a:solidFill>
                  <a:srgbClr val="262626"/>
                </a:solidFill>
                <a:effectLst/>
                <a:latin typeface="-apple-system"/>
              </a:rPr>
              <a:t>：讀地址，給出一次讀突發傳輸的讀地址。由主機到從機。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ARLEN</a:t>
            </a:r>
            <a:r>
              <a:rPr lang="zh-TW" altLang="en-US" b="0" i="0" dirty="0">
                <a:solidFill>
                  <a:srgbClr val="262626"/>
                </a:solidFill>
                <a:effectLst/>
                <a:latin typeface="-apple-system"/>
              </a:rPr>
              <a:t>：傳輸的突發長度。由主機到從機。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ARSIZE</a:t>
            </a:r>
            <a:r>
              <a:rPr lang="zh-TW" altLang="en-US" b="0" i="0" dirty="0">
                <a:solidFill>
                  <a:srgbClr val="262626"/>
                </a:solidFill>
                <a:effectLst/>
                <a:latin typeface="-apple-system"/>
              </a:rPr>
              <a:t>：讀突發大小，給出每次突發傳輸的字節數。由主機到從機。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讀數據通道信號（</a:t>
            </a:r>
            <a:r>
              <a:rPr lang="en-US" altLang="zh-TW" b="1" i="0" dirty="0">
                <a:solidFill>
                  <a:srgbClr val="262626"/>
                </a:solidFill>
                <a:effectLst/>
                <a:latin typeface="-apple-system"/>
              </a:rPr>
              <a:t>Read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RDATA</a:t>
            </a:r>
            <a:r>
              <a:rPr lang="zh-TW" altLang="en-US" b="0" i="0" dirty="0">
                <a:solidFill>
                  <a:srgbClr val="262626"/>
                </a:solidFill>
                <a:effectLst/>
                <a:latin typeface="-apple-system"/>
              </a:rPr>
              <a:t>：讀到的數據。由從機到主機。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RREADY</a:t>
            </a:r>
            <a:r>
              <a:rPr lang="zh-TW" altLang="en-US" b="0" i="0" dirty="0">
                <a:solidFill>
                  <a:srgbClr val="262626"/>
                </a:solidFill>
                <a:effectLst/>
                <a:latin typeface="-apple-system"/>
              </a:rPr>
              <a:t>：表明“主機”可以接收從機發送的數據。由主機到從機。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RVALID</a:t>
            </a:r>
            <a:r>
              <a:rPr lang="zh-TW" altLang="en-US" b="0" i="0" dirty="0">
                <a:solidFill>
                  <a:srgbClr val="262626"/>
                </a:solidFill>
                <a:effectLst/>
                <a:latin typeface="-apple-system"/>
              </a:rPr>
              <a:t>：讀有效信號。由從機到主機。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RRESP</a:t>
            </a:r>
            <a:r>
              <a:rPr lang="zh-TW" altLang="en-US" b="0" i="0" dirty="0">
                <a:solidFill>
                  <a:srgbClr val="262626"/>
                </a:solidFill>
                <a:effectLst/>
                <a:latin typeface="-apple-system"/>
              </a:rPr>
              <a:t>：讀響應，表明讀傳輸的狀態。由從機到主機。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RLAST</a:t>
            </a:r>
            <a:r>
              <a:rPr lang="zh-TW" altLang="en-US" b="0" i="0" dirty="0">
                <a:solidFill>
                  <a:srgbClr val="262626"/>
                </a:solidFill>
                <a:effectLst/>
                <a:latin typeface="-apple-system"/>
              </a:rPr>
              <a:t>：表明此次傳輸是最後一個突發傳輸。由從機到主機。</a:t>
            </a:r>
          </a:p>
          <a:p>
            <a:pPr algn="l"/>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A34393A-DB49-BDD9-69D7-F2DFE038C66D}"/>
              </a:ext>
            </a:extLst>
          </p:cNvPr>
          <p:cNvSpPr>
            <a:spLocks noGrp="1"/>
          </p:cNvSpPr>
          <p:nvPr>
            <p:ph type="sldNum" sz="quarter" idx="10"/>
          </p:nvPr>
        </p:nvSpPr>
        <p:spPr/>
        <p:txBody>
          <a:bodyPr/>
          <a:lstStyle/>
          <a:p>
            <a:fld id="{AB2A0F9D-3357-4A94-85C8-3B842B870DC6}" type="slidenum">
              <a:rPr lang="zh-CN" altLang="en-US" smtClean="0"/>
              <a:t>84</a:t>
            </a:fld>
            <a:endParaRPr lang="zh-CN" altLang="en-US"/>
          </a:p>
        </p:txBody>
      </p:sp>
    </p:spTree>
    <p:extLst>
      <p:ext uri="{BB962C8B-B14F-4D97-AF65-F5344CB8AC3E}">
        <p14:creationId xmlns:p14="http://schemas.microsoft.com/office/powerpoint/2010/main" val="30904675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46ABD-5589-1AFC-FB16-B410D64161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57896-744A-6C98-2A49-D4649019EA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8738CE-55DA-DF91-CB70-31706580FE5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寫入傳輸事務需要在 </a:t>
            </a:r>
            <a:r>
              <a:rPr lang="en-US" altLang="zh-TW" b="1" i="0" dirty="0">
                <a:solidFill>
                  <a:srgbClr val="262626"/>
                </a:solidFill>
                <a:effectLst/>
                <a:latin typeface="-apple-system"/>
              </a:rPr>
              <a:t>3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上存在多次傳輸：</a:t>
            </a:r>
          </a:p>
          <a:p>
            <a:pPr algn="l">
              <a:spcBef>
                <a:spcPts val="600"/>
              </a:spcBef>
              <a:spcAft>
                <a:spcPts val="600"/>
              </a:spcAft>
              <a:buFont typeface="+mj-lt"/>
              <a:buAutoNum type="arabicPeriod"/>
            </a:pPr>
            <a:r>
              <a:rPr lang="zh-TW" altLang="en-US" b="1" i="0" dirty="0">
                <a:solidFill>
                  <a:srgbClr val="262626"/>
                </a:solidFill>
                <a:effectLst/>
                <a:latin typeface="-apple-system"/>
              </a:rPr>
              <a:t>寫地址通道 </a:t>
            </a:r>
            <a:r>
              <a:rPr lang="en-US" altLang="zh-TW" b="1" i="0" dirty="0">
                <a:solidFill>
                  <a:srgbClr val="262626"/>
                </a:solidFill>
                <a:effectLst/>
                <a:latin typeface="-apple-system"/>
              </a:rPr>
              <a:t>(Write Address Channel)</a:t>
            </a:r>
            <a:r>
              <a:rPr lang="zh-TW" altLang="en-US" b="0" i="0" dirty="0">
                <a:solidFill>
                  <a:srgbClr val="262626"/>
                </a:solidFill>
                <a:effectLst/>
                <a:latin typeface="-apple-system"/>
              </a:rPr>
              <a:t>：從主設備發送到從設備，以便設置地址和部分控制信號。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寫數據通道 </a:t>
            </a:r>
            <a:r>
              <a:rPr lang="en-US" altLang="zh-TW" b="1" i="0" dirty="0">
                <a:solidFill>
                  <a:srgbClr val="262626"/>
                </a:solidFill>
                <a:effectLst/>
                <a:latin typeface="-apple-system"/>
              </a:rPr>
              <a:t>(Write Data Channel)</a:t>
            </a:r>
            <a:r>
              <a:rPr lang="zh-TW" altLang="en-US" b="0" i="0" dirty="0">
                <a:solidFill>
                  <a:srgbClr val="262626"/>
                </a:solidFill>
                <a:effectLst/>
                <a:latin typeface="-apple-system"/>
              </a:rPr>
              <a:t>：此地址的數據從主設備發射到從設備。</a:t>
            </a:r>
          </a:p>
          <a:p>
            <a:pPr algn="l">
              <a:spcBef>
                <a:spcPts val="600"/>
              </a:spcBef>
              <a:spcAft>
                <a:spcPts val="600"/>
              </a:spcAft>
              <a:buFont typeface="+mj-lt"/>
              <a:buAutoNum type="arabicPeriod"/>
            </a:pPr>
            <a:r>
              <a:rPr lang="zh-TW" altLang="en-US" b="1" i="0" dirty="0">
                <a:solidFill>
                  <a:srgbClr val="262626"/>
                </a:solidFill>
                <a:effectLst/>
                <a:latin typeface="-apple-system"/>
              </a:rPr>
              <a:t>寫響應通道 </a:t>
            </a:r>
            <a:r>
              <a:rPr lang="en-US" altLang="zh-TW" b="1" i="0" dirty="0">
                <a:solidFill>
                  <a:srgbClr val="262626"/>
                </a:solidFill>
                <a:effectLst/>
                <a:latin typeface="-apple-system"/>
              </a:rPr>
              <a:t>(Write Response Channel)</a:t>
            </a:r>
            <a:r>
              <a:rPr lang="zh-TW" altLang="en-US" b="0" i="0" dirty="0">
                <a:solidFill>
                  <a:srgbClr val="262626"/>
                </a:solidFill>
                <a:effectLst/>
                <a:latin typeface="-apple-system"/>
              </a:rPr>
              <a:t>：寫入響應從從設備發送到主設備，以指示傳輸是否成功。</a:t>
            </a:r>
            <a:endParaRPr lang="en-US" altLang="zh-TW" b="0" i="0" dirty="0">
              <a:solidFill>
                <a:srgbClr val="262626"/>
              </a:solidFill>
              <a:effectLst/>
              <a:latin typeface="-apple-system"/>
            </a:endParaRPr>
          </a:p>
          <a:p>
            <a:pPr algn="l">
              <a:spcBef>
                <a:spcPts val="600"/>
              </a:spcBef>
              <a:spcAft>
                <a:spcPts val="600"/>
              </a:spcAft>
              <a:buFont typeface="+mj-lt"/>
              <a:buAutoNum type="arabicPeriod"/>
            </a:pP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寫響應通道上可能的響應值包括：</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OKAY (0b00)</a:t>
            </a:r>
            <a:r>
              <a:rPr lang="zh-TW" altLang="en-US" b="0" i="0" dirty="0">
                <a:solidFill>
                  <a:srgbClr val="262626"/>
                </a:solidFill>
                <a:effectLst/>
                <a:latin typeface="-apple-system"/>
              </a:rPr>
              <a:t>：正常訪問成功，表示已成功完成正常訪問。</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EXOKAY (0b01)</a:t>
            </a:r>
            <a:r>
              <a:rPr lang="zh-TW" altLang="en-US" b="0" i="0" dirty="0">
                <a:solidFill>
                  <a:srgbClr val="262626"/>
                </a:solidFill>
                <a:effectLst/>
                <a:latin typeface="-apple-system"/>
              </a:rPr>
              <a:t>：專屬訪問成功。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SLVERR (0b10)</a:t>
            </a:r>
            <a:r>
              <a:rPr lang="zh-TW" altLang="en-US" b="0" i="0" dirty="0">
                <a:solidFill>
                  <a:srgbClr val="262626"/>
                </a:solidFill>
                <a:effectLst/>
                <a:latin typeface="-apple-system"/>
              </a:rPr>
              <a:t>：從設備錯誤，已成功訪問從設備，但從設備希望向發端主設備返回錯誤條件（例如，數據讀取無效）。</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DECERR (0b11)</a:t>
            </a:r>
            <a:r>
              <a:rPr lang="zh-TW" altLang="en-US" b="0" i="0" dirty="0">
                <a:solidFill>
                  <a:srgbClr val="262626"/>
                </a:solidFill>
                <a:effectLst/>
                <a:latin typeface="-apple-system"/>
              </a:rPr>
              <a:t>：解碼器錯誤，通常由互聯組件生成，用於指示傳輸事務地址處沒有任何從設備。</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在這裡可能會發現讀、寫事務所需的通道數不同，寫事務需要 </a:t>
            </a:r>
            <a:r>
              <a:rPr lang="en-US" altLang="zh-TW" b="0" i="0" dirty="0">
                <a:solidFill>
                  <a:srgbClr val="262626"/>
                </a:solidFill>
                <a:effectLst/>
                <a:latin typeface="-apple-system"/>
              </a:rPr>
              <a:t>3 </a:t>
            </a:r>
            <a:r>
              <a:rPr lang="zh-TW" altLang="en-US" b="0" i="0" dirty="0">
                <a:solidFill>
                  <a:srgbClr val="262626"/>
                </a:solidFill>
                <a:effectLst/>
                <a:latin typeface="-apple-system"/>
              </a:rPr>
              <a:t>條通道，而讀事務只需要 </a:t>
            </a:r>
            <a:r>
              <a:rPr lang="en-US" altLang="zh-TW" b="0" i="0" dirty="0">
                <a:solidFill>
                  <a:srgbClr val="262626"/>
                </a:solidFill>
                <a:effectLst/>
                <a:latin typeface="-apple-system"/>
              </a:rPr>
              <a:t>2 </a:t>
            </a:r>
            <a:r>
              <a:rPr lang="zh-TW" altLang="en-US" b="0" i="0" dirty="0">
                <a:solidFill>
                  <a:srgbClr val="262626"/>
                </a:solidFill>
                <a:effectLst/>
                <a:latin typeface="-apple-system"/>
              </a:rPr>
              <a:t>條通道，少了一條“讀響應通道”。難道讀事務不需要響應嗎？讀事務當然也需要響應，只不過既然已經存在一條讀數據通道，這條通道也可以用來傳輸數據作為讀取響應。讀事務的響應值規則與寫事務的響應值規則一致。</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寫地址通道信號（</a:t>
            </a:r>
            <a:r>
              <a:rPr lang="en-US" altLang="zh-TW" b="1" i="0" dirty="0">
                <a:solidFill>
                  <a:srgbClr val="262626"/>
                </a:solidFill>
                <a:effectLst/>
                <a:latin typeface="-apple-system"/>
              </a:rPr>
              <a:t>Write Address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AWADDR</a:t>
            </a:r>
            <a:r>
              <a:rPr lang="zh-TW" altLang="en-US" b="0" i="0" dirty="0">
                <a:solidFill>
                  <a:srgbClr val="262626"/>
                </a:solidFill>
                <a:effectLst/>
                <a:latin typeface="-apple-system"/>
              </a:rPr>
              <a:t>：寫地址，給出一次寫突發傳輸的寫地址。由主機到從機。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AWLEN</a:t>
            </a:r>
            <a:r>
              <a:rPr lang="zh-TW" altLang="en-US" b="0" i="0" dirty="0">
                <a:solidFill>
                  <a:srgbClr val="262626"/>
                </a:solidFill>
                <a:effectLst/>
                <a:latin typeface="-apple-system"/>
              </a:rPr>
              <a:t>：寫傳輸的突發長度。由主機到從機。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AWSIZE</a:t>
            </a:r>
            <a:r>
              <a:rPr lang="zh-TW" altLang="en-US" b="0" i="0" dirty="0">
                <a:solidFill>
                  <a:srgbClr val="262626"/>
                </a:solidFill>
                <a:effectLst/>
                <a:latin typeface="-apple-system"/>
              </a:rPr>
              <a:t>：寫突發大小，給出每次突發傳輸的字節數。由主機到從機。</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寫數據通道信號（</a:t>
            </a:r>
            <a:r>
              <a:rPr lang="en-US" altLang="zh-TW" b="1" i="0" dirty="0">
                <a:solidFill>
                  <a:srgbClr val="262626"/>
                </a:solidFill>
                <a:effectLst/>
                <a:latin typeface="-apple-system"/>
              </a:rPr>
              <a:t>Write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WDATA</a:t>
            </a:r>
            <a:r>
              <a:rPr lang="zh-TW" altLang="en-US" b="0" i="0" dirty="0">
                <a:solidFill>
                  <a:srgbClr val="262626"/>
                </a:solidFill>
                <a:effectLst/>
                <a:latin typeface="-apple-system"/>
              </a:rPr>
              <a:t>：寫數據，從主機到從機。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WREADY</a:t>
            </a:r>
            <a:r>
              <a:rPr lang="zh-TW" altLang="en-US" b="0" i="0" dirty="0">
                <a:solidFill>
                  <a:srgbClr val="262626"/>
                </a:solidFill>
                <a:effectLst/>
                <a:latin typeface="-apple-system"/>
              </a:rPr>
              <a:t>：表明從機可以接收寫數據。由從機到主機。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WVALID</a:t>
            </a:r>
            <a:r>
              <a:rPr lang="zh-TW" altLang="en-US" b="0" i="0" dirty="0">
                <a:solidFill>
                  <a:srgbClr val="262626"/>
                </a:solidFill>
                <a:effectLst/>
                <a:latin typeface="-apple-system"/>
              </a:rPr>
              <a:t>：寫有效，表明此次寫有效。從主機到從機。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WSTRB</a:t>
            </a:r>
            <a:r>
              <a:rPr lang="zh-TW" altLang="en-US" b="0" i="0" dirty="0">
                <a:solidFill>
                  <a:srgbClr val="262626"/>
                </a:solidFill>
                <a:effectLst/>
                <a:latin typeface="-apple-system"/>
              </a:rPr>
              <a:t>：</a:t>
            </a:r>
            <a:r>
              <a:rPr lang="en-US" altLang="zh-TW" b="0" i="0" dirty="0">
                <a:solidFill>
                  <a:srgbClr val="262626"/>
                </a:solidFill>
                <a:effectLst/>
                <a:latin typeface="-apple-system"/>
              </a:rPr>
              <a:t>WSTRB[n:0] </a:t>
            </a:r>
            <a:r>
              <a:rPr lang="zh-TW" altLang="en-US" b="0" i="0" dirty="0">
                <a:solidFill>
                  <a:srgbClr val="262626"/>
                </a:solidFill>
                <a:effectLst/>
                <a:latin typeface="-apple-system"/>
              </a:rPr>
              <a:t>對應於對應的寫字節，</a:t>
            </a:r>
            <a:r>
              <a:rPr lang="en-US" altLang="zh-TW" b="0" i="0" dirty="0">
                <a:solidFill>
                  <a:srgbClr val="262626"/>
                </a:solidFill>
                <a:effectLst/>
                <a:latin typeface="-apple-system"/>
              </a:rPr>
              <a:t>WSTRB[n] </a:t>
            </a:r>
            <a:r>
              <a:rPr lang="zh-TW" altLang="en-US" b="0" i="0" dirty="0">
                <a:solidFill>
                  <a:srgbClr val="262626"/>
                </a:solidFill>
                <a:effectLst/>
                <a:latin typeface="-apple-system"/>
              </a:rPr>
              <a:t>對應於 </a:t>
            </a:r>
            <a:r>
              <a:rPr lang="en-US" altLang="zh-TW" b="0" i="0" dirty="0">
                <a:solidFill>
                  <a:srgbClr val="262626"/>
                </a:solidFill>
                <a:effectLst/>
                <a:latin typeface="-apple-system"/>
              </a:rPr>
              <a:t>WDATA[8n+7:8n]</a:t>
            </a:r>
            <a:r>
              <a:rPr lang="zh-TW" altLang="en-US" b="0" i="0" dirty="0">
                <a:solidFill>
                  <a:srgbClr val="262626"/>
                </a:solidFill>
                <a:effectLst/>
                <a:latin typeface="-apple-system"/>
              </a:rPr>
              <a:t>。當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為低時，</a:t>
            </a:r>
            <a:r>
              <a:rPr lang="en-US" altLang="zh-TW" b="0" i="0" dirty="0">
                <a:solidFill>
                  <a:srgbClr val="262626"/>
                </a:solidFill>
                <a:effectLst/>
                <a:latin typeface="-apple-system"/>
              </a:rPr>
              <a:t>WSTRB </a:t>
            </a:r>
            <a:r>
              <a:rPr lang="zh-TW" altLang="en-US" b="0" i="0" dirty="0">
                <a:solidFill>
                  <a:srgbClr val="262626"/>
                </a:solidFill>
                <a:effectLst/>
                <a:latin typeface="-apple-system"/>
              </a:rPr>
              <a:t>可以為任意值；當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為高時，高的字節線必須指示有效的數據。從主機到從機。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WLAST</a:t>
            </a:r>
            <a:r>
              <a:rPr lang="zh-TW" altLang="en-US" b="0" i="0" dirty="0">
                <a:solidFill>
                  <a:srgbClr val="262626"/>
                </a:solidFill>
                <a:effectLst/>
                <a:latin typeface="-apple-system"/>
              </a:rPr>
              <a:t>：表明此次傳輸是最後一個突發傳輸。從主機到從機。</a:t>
            </a:r>
          </a:p>
          <a:p>
            <a:pPr algn="l">
              <a:spcBef>
                <a:spcPts val="600"/>
              </a:spcBef>
              <a:spcAft>
                <a:spcPts val="600"/>
              </a:spcAft>
              <a:buFont typeface="Arial" panose="020B0604020202020204" pitchFamily="34" charset="0"/>
              <a:buChar char="•"/>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寫響應通道信號（</a:t>
            </a:r>
            <a:r>
              <a:rPr lang="en-US" altLang="zh-TW" b="1" i="0" dirty="0">
                <a:solidFill>
                  <a:srgbClr val="262626"/>
                </a:solidFill>
                <a:effectLst/>
                <a:latin typeface="-apple-system"/>
              </a:rPr>
              <a:t>Write Response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B</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 response</a:t>
            </a:r>
            <a:r>
              <a:rPr lang="zh-TW" altLang="en-US" b="0" i="0" dirty="0">
                <a:solidFill>
                  <a:srgbClr val="262626"/>
                </a:solidFill>
                <a:effectLst/>
                <a:latin typeface="-apple-system"/>
              </a:rPr>
              <a:t>）：</a:t>
            </a:r>
            <a:endParaRPr lang="en-US" altLang="zh-TW" b="1"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BRESP</a:t>
            </a:r>
            <a:r>
              <a:rPr lang="zh-TW" altLang="en-US" b="0" i="0" dirty="0">
                <a:solidFill>
                  <a:srgbClr val="262626"/>
                </a:solidFill>
                <a:effectLst/>
                <a:latin typeface="-apple-system"/>
              </a:rPr>
              <a:t>：寫響應，表明寫傳輸的狀態。由從機到主機。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BREADY</a:t>
            </a:r>
            <a:r>
              <a:rPr lang="zh-TW" altLang="en-US" b="0" i="0" dirty="0">
                <a:solidFill>
                  <a:srgbClr val="262626"/>
                </a:solidFill>
                <a:effectLst/>
                <a:latin typeface="-apple-system"/>
              </a:rPr>
              <a:t>：表明主機能夠接收寫響應。由主機到從機。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BVALID</a:t>
            </a:r>
            <a:r>
              <a:rPr lang="zh-TW" altLang="en-US" b="0" i="0" dirty="0">
                <a:solidFill>
                  <a:srgbClr val="262626"/>
                </a:solidFill>
                <a:effectLst/>
                <a:latin typeface="-apple-system"/>
              </a:rPr>
              <a:t>：寫響應有效，表明響應信號有效。由從機到主機。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38EC8D1-E7C6-F5A3-99AB-81C72FE3F603}"/>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29517165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700C-ED5E-0429-0959-8ECBC3A431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329C66-B701-3D52-B94A-B3946C6624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8BEA20-A85E-4C50-84F6-61B263AD1E17}"/>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握手機制</a:t>
            </a:r>
          </a:p>
          <a:p>
            <a:pPr algn="l"/>
            <a:r>
              <a:rPr lang="zh-TW" altLang="en-US" b="0" i="0" dirty="0">
                <a:solidFill>
                  <a:srgbClr val="262626"/>
                </a:solidFill>
                <a:effectLst/>
                <a:latin typeface="-apple-system"/>
              </a:rPr>
              <a:t>在握手機制中，通信雙方分別扮演發送方（</a:t>
            </a:r>
            <a:r>
              <a:rPr lang="en-US" altLang="zh-TW" b="0" i="0" dirty="0">
                <a:solidFill>
                  <a:srgbClr val="262626"/>
                </a:solidFill>
                <a:effectLst/>
                <a:latin typeface="-apple-system"/>
              </a:rPr>
              <a:t>Source</a:t>
            </a:r>
            <a:r>
              <a:rPr lang="zh-TW" altLang="en-US" b="0" i="0" dirty="0">
                <a:solidFill>
                  <a:srgbClr val="262626"/>
                </a:solidFill>
                <a:effectLst/>
                <a:latin typeface="-apple-system"/>
              </a:rPr>
              <a:t>）和接收方（</a:t>
            </a:r>
            <a:r>
              <a:rPr lang="en-US" altLang="zh-TW" b="0" i="0" dirty="0">
                <a:solidFill>
                  <a:srgbClr val="262626"/>
                </a:solidFill>
                <a:effectLst/>
                <a:latin typeface="-apple-system"/>
              </a:rPr>
              <a:t>Destination</a:t>
            </a:r>
            <a:r>
              <a:rPr lang="zh-TW" altLang="en-US" b="0" i="0" dirty="0">
                <a:solidFill>
                  <a:srgbClr val="262626"/>
                </a:solidFill>
                <a:effectLst/>
                <a:latin typeface="-apple-system"/>
              </a:rPr>
              <a:t>），兩者的操作（技能）並不相同：</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a:t>
            </a:r>
            <a:r>
              <a:rPr lang="zh-TW" altLang="en-US" b="0" i="0" dirty="0">
                <a:solidFill>
                  <a:srgbClr val="262626"/>
                </a:solidFill>
                <a:effectLst/>
                <a:latin typeface="-apple-system"/>
              </a:rPr>
              <a:t>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信號，表示發送方已經將數據、地址或控制信息準備就緒，並保持在消息總線上。</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a:t>
            </a:r>
            <a:r>
              <a:rPr lang="zh-TW" altLang="en-US" b="0" i="0" dirty="0">
                <a:solidFill>
                  <a:srgbClr val="262626"/>
                </a:solidFill>
                <a:effectLst/>
                <a:latin typeface="-apple-system"/>
              </a:rPr>
              <a:t>置高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信號，表示接收方已經做好接收的準備。</a:t>
            </a:r>
          </a:p>
          <a:p>
            <a:pPr algn="l"/>
            <a:r>
              <a:rPr lang="zh-TW" altLang="en-US" b="0" i="0" dirty="0">
                <a:solidFill>
                  <a:srgbClr val="262626"/>
                </a:solidFill>
                <a:effectLst/>
                <a:latin typeface="-apple-system"/>
              </a:rPr>
              <a:t>當雙方的 </a:t>
            </a:r>
            <a:r>
              <a:rPr lang="en-US" altLang="zh-TW" b="1" i="0" dirty="0">
                <a:solidFill>
                  <a:srgbClr val="262626"/>
                </a:solidFill>
                <a:effectLst/>
                <a:latin typeface="-apple-system"/>
              </a:rPr>
              <a:t>VALID/READY</a:t>
            </a:r>
            <a:r>
              <a:rPr lang="zh-TW" altLang="en-US" b="0" i="0" dirty="0">
                <a:solidFill>
                  <a:srgbClr val="262626"/>
                </a:solidFill>
                <a:effectLst/>
                <a:latin typeface="-apple-system"/>
              </a:rPr>
              <a:t> 信號同時為高時，在時鐘 </a:t>
            </a:r>
            <a:r>
              <a:rPr lang="en-US" altLang="zh-TW" b="1" i="0" dirty="0">
                <a:solidFill>
                  <a:srgbClr val="262626"/>
                </a:solidFill>
                <a:effectLst/>
                <a:latin typeface="-apple-system"/>
              </a:rPr>
              <a:t>ACLK</a:t>
            </a:r>
            <a:r>
              <a:rPr lang="zh-TW" altLang="en-US" b="0" i="0" dirty="0">
                <a:solidFill>
                  <a:srgbClr val="262626"/>
                </a:solidFill>
                <a:effectLst/>
                <a:latin typeface="-apple-system"/>
              </a:rPr>
              <a:t> 上升沿，完成一次數據傳輸。所有數據傳輸完畢後，雙方同時置低自己的信號。</a:t>
            </a:r>
          </a:p>
          <a:p>
            <a:pPr algn="l"/>
            <a:r>
              <a:rPr lang="zh-TW" altLang="en-US" b="0" i="0" dirty="0">
                <a:solidFill>
                  <a:srgbClr val="262626"/>
                </a:solidFill>
                <a:effectLst/>
                <a:latin typeface="-apple-system"/>
              </a:rPr>
              <a:t>此機制稱為雙向流控機制，發送方通過置高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信號控制發送的時機與速度，而接收方則通過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信號的控制來調節接收速度。儘管發送方擁有傳輸的主動權，接收方在不具備接收能力時也可以置低信號停止傳輸，從而反壓發送方。</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情況分析：</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1</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：主機先拉高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 信號，表明主機可以傳送數據給從機。由於 </a:t>
            </a:r>
            <a:r>
              <a:rPr lang="en-US" altLang="zh-TW" b="1" i="0" dirty="0">
                <a:solidFill>
                  <a:srgbClr val="262626"/>
                </a:solidFill>
                <a:effectLst/>
                <a:latin typeface="-apple-system"/>
              </a:rPr>
              <a:t>TVALID</a:t>
            </a:r>
            <a:r>
              <a:rPr lang="zh-TW" altLang="en-US" b="0" i="0" dirty="0">
                <a:solidFill>
                  <a:srgbClr val="262626"/>
                </a:solidFill>
                <a:effectLst/>
                <a:latin typeface="-apple-system"/>
              </a:rPr>
              <a:t> 一旦被拉高，只有在從機響應傳輸完成後才能拉低。</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從機接收到 </a:t>
            </a:r>
            <a:r>
              <a:rPr lang="en-US" altLang="zh-TW" b="1" i="0" dirty="0">
                <a:solidFill>
                  <a:srgbClr val="262626"/>
                </a:solidFill>
                <a:effectLst/>
                <a:latin typeface="-apple-system"/>
              </a:rPr>
              <a:t>TVALID</a:t>
            </a:r>
            <a:r>
              <a:rPr lang="zh-TW" altLang="en-US" b="0" i="0" dirty="0">
                <a:solidFill>
                  <a:srgbClr val="262626"/>
                </a:solidFill>
                <a:effectLst/>
                <a:latin typeface="-apple-system"/>
              </a:rPr>
              <a:t> 後，判斷是否具備接收數據的能力，這賦予了從機反壓的能力。</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當從機準備好接收數據時，拉高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2</a:t>
            </a:r>
            <a:r>
              <a:rPr lang="zh-TW" altLang="en-US" b="1" i="0" dirty="0">
                <a:solidFill>
                  <a:srgbClr val="262626"/>
                </a:solidFill>
                <a:effectLst/>
                <a:latin typeface="-apple-system"/>
              </a:rPr>
              <a:t>：</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：從機先拉高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信號，表明可以接收數據。主機隨後判斷自身是否具備發送數據的能力。</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主機接收到 </a:t>
            </a:r>
            <a:r>
              <a:rPr lang="en-US" altLang="zh-TW" b="1" i="0" dirty="0">
                <a:solidFill>
                  <a:srgbClr val="262626"/>
                </a:solidFill>
                <a:effectLst/>
                <a:latin typeface="-apple-system"/>
              </a:rPr>
              <a:t>TREADY</a:t>
            </a:r>
            <a:r>
              <a:rPr lang="zh-TW" altLang="en-US" b="0" i="0" dirty="0">
                <a:solidFill>
                  <a:srgbClr val="262626"/>
                </a:solidFill>
                <a:effectLst/>
                <a:latin typeface="-apple-system"/>
              </a:rPr>
              <a:t> 後，判斷是否可以發送數據，並在準備好後拉高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3</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信號同時到達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：主機和從機同時做好了傳輸數據的準備。</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，同時從機拉高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兩者的信號均表明可以進行數據傳輸。</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在時鐘的上升沿進行數據傳輸。</a:t>
            </a:r>
          </a:p>
          <a:p>
            <a:pPr algn="l"/>
            <a:endParaRPr lang="zh-TW" altLang="en-US" b="0" i="0" dirty="0">
              <a:solidFill>
                <a:srgbClr val="262626"/>
              </a:solidFill>
              <a:effectLst/>
              <a:latin typeface="-apple-system"/>
            </a:endParaRPr>
          </a:p>
          <a:p>
            <a:pPr algn="l">
              <a:spcBef>
                <a:spcPts val="600"/>
              </a:spcBef>
              <a:spcAft>
                <a:spcPts val="600"/>
              </a:spcAft>
              <a:buFont typeface="+mj-lt"/>
              <a:buNone/>
            </a:pPr>
            <a:r>
              <a:rPr lang="en-US" altLang="zh-TW" b="0" i="0" dirty="0">
                <a:solidFill>
                  <a:srgbClr val="262626"/>
                </a:solidFill>
                <a:effectLst/>
                <a:latin typeface="-apple-system"/>
              </a:rPr>
              <a:t>\</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682CFAE4-7DA9-30EC-921C-CC3970823755}"/>
              </a:ext>
            </a:extLst>
          </p:cNvPr>
          <p:cNvSpPr>
            <a:spLocks noGrp="1"/>
          </p:cNvSpPr>
          <p:nvPr>
            <p:ph type="sldNum" sz="quarter" idx="10"/>
          </p:nvPr>
        </p:nvSpPr>
        <p:spPr/>
        <p:txBody>
          <a:bodyPr/>
          <a:lstStyle/>
          <a:p>
            <a:fld id="{AB2A0F9D-3357-4A94-85C8-3B842B870DC6}" type="slidenum">
              <a:rPr lang="zh-CN" altLang="en-US" smtClean="0"/>
              <a:t>86</a:t>
            </a:fld>
            <a:endParaRPr lang="zh-CN" altLang="en-US"/>
          </a:p>
        </p:txBody>
      </p:sp>
    </p:spTree>
    <p:extLst>
      <p:ext uri="{BB962C8B-B14F-4D97-AF65-F5344CB8AC3E}">
        <p14:creationId xmlns:p14="http://schemas.microsoft.com/office/powerpoint/2010/main" val="3386236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通道之間的握手依賴性分析</a:t>
            </a:r>
          </a:p>
          <a:p>
            <a:pPr algn="l">
              <a:spcAft>
                <a:spcPts val="1200"/>
              </a:spcAft>
            </a:pPr>
            <a:r>
              <a:rPr lang="zh-TW" altLang="en-US" b="1" i="0" dirty="0">
                <a:solidFill>
                  <a:srgbClr val="262626"/>
                </a:solidFill>
                <a:effectLst/>
                <a:latin typeface="-apple-system"/>
              </a:rPr>
              <a:t>獨立性與聯繫</a:t>
            </a:r>
          </a:p>
          <a:p>
            <a:pPr algn="l"/>
            <a:r>
              <a:rPr lang="zh-TW" altLang="en-US" b="0" i="0" dirty="0">
                <a:solidFill>
                  <a:srgbClr val="262626"/>
                </a:solidFill>
                <a:effectLst/>
                <a:latin typeface="-apple-system"/>
              </a:rPr>
              <a:t>各個通道之間基本是獨立的，但有以下三種聯繫：</a:t>
            </a:r>
          </a:p>
          <a:p>
            <a:pPr algn="l">
              <a:spcBef>
                <a:spcPts val="600"/>
              </a:spcBef>
              <a:spcAft>
                <a:spcPts val="600"/>
              </a:spcAft>
              <a:buFont typeface="+mj-lt"/>
              <a:buAutoNum type="arabicPeriod"/>
            </a:pPr>
            <a:r>
              <a:rPr lang="zh-TW" altLang="en-US" b="1" i="0" dirty="0">
                <a:solidFill>
                  <a:srgbClr val="262626"/>
                </a:solidFill>
                <a:effectLst/>
                <a:latin typeface="-apple-system"/>
              </a:rPr>
              <a:t>寫回覆</a:t>
            </a:r>
            <a:r>
              <a:rPr lang="zh-TW" altLang="en-US" b="0" i="0" dirty="0">
                <a:solidFill>
                  <a:srgbClr val="262626"/>
                </a:solidFill>
                <a:effectLst/>
                <a:latin typeface="-apple-system"/>
              </a:rPr>
              <a:t>必須在其所屬傳輸的最後一個寫數據完成後。</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zh-TW" altLang="en-US" b="0" i="0" dirty="0">
                <a:solidFill>
                  <a:srgbClr val="262626"/>
                </a:solidFill>
                <a:effectLst/>
                <a:latin typeface="-apple-system"/>
              </a:rPr>
              <a:t>必須在接收到讀地址信號後產生。</a:t>
            </a:r>
          </a:p>
          <a:p>
            <a:pPr algn="l">
              <a:spcBef>
                <a:spcPts val="600"/>
              </a:spcBef>
              <a:spcAft>
                <a:spcPts val="600"/>
              </a:spcAft>
              <a:buFont typeface="+mj-lt"/>
              <a:buAutoNum type="arabicPeriod"/>
            </a:pPr>
            <a:r>
              <a:rPr lang="zh-TW" altLang="en-US" b="1" i="0" dirty="0">
                <a:solidFill>
                  <a:srgbClr val="262626"/>
                </a:solidFill>
                <a:effectLst/>
                <a:latin typeface="-apple-system"/>
              </a:rPr>
              <a:t>通道間的握手</a:t>
            </a:r>
            <a:r>
              <a:rPr lang="zh-TW" altLang="en-US" b="0" i="0" dirty="0">
                <a:solidFill>
                  <a:srgbClr val="262626"/>
                </a:solidFill>
                <a:effectLst/>
                <a:latin typeface="-apple-system"/>
              </a:rPr>
              <a:t>需要滿足通道間的握手依賴性（</a:t>
            </a:r>
            <a:r>
              <a:rPr lang="en-US" altLang="zh-TW" b="0" i="0" dirty="0">
                <a:solidFill>
                  <a:srgbClr val="262626"/>
                </a:solidFill>
                <a:effectLst/>
                <a:latin typeface="-apple-system"/>
              </a:rPr>
              <a:t>handshake dependencies</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握手信號的依賴關係</a:t>
            </a:r>
          </a:p>
          <a:p>
            <a:pPr algn="l"/>
            <a:r>
              <a:rPr lang="zh-TW" altLang="en-US" b="0" i="0" dirty="0">
                <a:solidFill>
                  <a:srgbClr val="262626"/>
                </a:solidFill>
                <a:effectLst/>
                <a:latin typeface="-apple-system"/>
              </a:rPr>
              <a:t>為了防止死鎖（</a:t>
            </a:r>
            <a:r>
              <a:rPr lang="en-US" altLang="zh-TW" b="0" i="0" dirty="0">
                <a:solidFill>
                  <a:srgbClr val="262626"/>
                </a:solidFill>
                <a:effectLst/>
                <a:latin typeface="-apple-system"/>
              </a:rPr>
              <a:t>deadlock</a:t>
            </a:r>
            <a:r>
              <a:rPr lang="zh-TW" altLang="en-US" b="0" i="0" dirty="0">
                <a:solidFill>
                  <a:srgbClr val="262626"/>
                </a:solidFill>
                <a:effectLst/>
                <a:latin typeface="-apple-system"/>
              </a:rPr>
              <a:t>）情況的產生，例如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信號等待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信號，而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信號又在等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信號，這樣會導致無法握手，握手信號需滿足以下規則：</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發送方的 </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 不能依賴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信號來置位。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接收方的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 可以在檢測到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信號置位後再置位。</a:t>
            </a:r>
          </a:p>
          <a:p>
            <a:pPr algn="l">
              <a:spcAft>
                <a:spcPts val="1200"/>
              </a:spcAft>
            </a:pPr>
            <a:r>
              <a:rPr lang="zh-TW" altLang="en-US" b="1" i="0" dirty="0">
                <a:solidFill>
                  <a:srgbClr val="262626"/>
                </a:solidFill>
                <a:effectLst/>
                <a:latin typeface="-apple-system"/>
              </a:rPr>
              <a:t>具體分析</a:t>
            </a:r>
          </a:p>
          <a:p>
            <a:pPr algn="l"/>
            <a:r>
              <a:rPr lang="zh-TW" altLang="en-US" b="0" i="0" dirty="0">
                <a:solidFill>
                  <a:srgbClr val="262626"/>
                </a:solidFill>
                <a:effectLst/>
                <a:latin typeface="-apple-system"/>
              </a:rPr>
              <a:t>以下是上述原則具體到各種情況的分析：</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單箭頭</a:t>
            </a:r>
            <a:r>
              <a:rPr lang="zh-TW" altLang="en-US" b="0" i="0" dirty="0">
                <a:solidFill>
                  <a:srgbClr val="262626"/>
                </a:solidFill>
                <a:effectLst/>
                <a:latin typeface="-apple-system"/>
              </a:rPr>
              <a:t>：表示其指向的信號可以在箭頭起始信號置位之前或之後置位或同時置位（無依賴）。</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雙頭箭頭</a:t>
            </a:r>
            <a:r>
              <a:rPr lang="zh-TW" altLang="en-US" b="0" i="0" dirty="0">
                <a:solidFill>
                  <a:srgbClr val="262626"/>
                </a:solidFill>
                <a:effectLst/>
                <a:latin typeface="-apple-system"/>
              </a:rPr>
              <a:t>：表示其指向的信號必須在箭頭起始信號置位之後置位（指向信號依賴起始信號）。</a:t>
            </a:r>
          </a:p>
          <a:p>
            <a:pPr algn="l"/>
            <a:r>
              <a:rPr lang="zh-TW" altLang="en-US" b="0" i="0" dirty="0">
                <a:solidFill>
                  <a:srgbClr val="262626"/>
                </a:solidFill>
                <a:effectLst/>
                <a:latin typeface="-apple-system"/>
              </a:rPr>
              <a:t>這些規則確保了握手過程的有效性，並避免了可能的死鎖情況，從而提高了系統的穩定性和可靠性。</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通道握手信號分析</a:t>
            </a:r>
          </a:p>
          <a:p>
            <a:pPr algn="l"/>
            <a:r>
              <a:rPr lang="zh-TW" altLang="en-US" b="0" i="0" dirty="0">
                <a:solidFill>
                  <a:srgbClr val="262626"/>
                </a:solidFill>
                <a:effectLst/>
                <a:latin typeface="-apple-system"/>
              </a:rPr>
              <a:t>以下是各信號之間的依賴性和無依賴性描述：</a:t>
            </a:r>
          </a:p>
          <a:p>
            <a:pPr algn="l">
              <a:spcAft>
                <a:spcPts val="1200"/>
              </a:spcAft>
            </a:pPr>
            <a:r>
              <a:rPr lang="en-US" altLang="zh-TW" b="1" i="0" dirty="0">
                <a:solidFill>
                  <a:srgbClr val="262626"/>
                </a:solidFill>
                <a:effectLst/>
                <a:latin typeface="-apple-system"/>
              </a:rPr>
              <a:t>ARVALID </a:t>
            </a:r>
            <a:r>
              <a:rPr lang="zh-TW" altLang="en-US" b="1" i="0" dirty="0">
                <a:solidFill>
                  <a:srgbClr val="262626"/>
                </a:solidFill>
                <a:effectLst/>
                <a:latin typeface="-apple-system"/>
              </a:rPr>
              <a:t>和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ARVALID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信號不能等待從機的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信號可以在主機的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信號之前、之後或同時置位（如單頭箭頭所示）。</a:t>
            </a:r>
          </a:p>
          <a:p>
            <a:pPr algn="l">
              <a:spcAft>
                <a:spcPts val="1200"/>
              </a:spcAft>
            </a:pPr>
            <a:r>
              <a:rPr lang="en-US" altLang="zh-TW" b="1" i="0" dirty="0">
                <a:solidFill>
                  <a:srgbClr val="262626"/>
                </a:solidFill>
                <a:effectLst/>
                <a:latin typeface="-apple-system"/>
              </a:rPr>
              <a:t>RVALID </a:t>
            </a:r>
            <a:r>
              <a:rPr lang="zh-TW" altLang="en-US" b="1" i="0" dirty="0">
                <a:solidFill>
                  <a:srgbClr val="262626"/>
                </a:solidFill>
                <a:effectLst/>
                <a:latin typeface="-apple-system"/>
              </a:rPr>
              <a:t>和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ARVALID </a:t>
            </a:r>
            <a:r>
              <a:rPr lang="zh-TW" altLang="en-US" b="0" i="0" dirty="0">
                <a:solidFill>
                  <a:srgbClr val="262626"/>
                </a:solidFill>
                <a:effectLst/>
                <a:latin typeface="-apple-system"/>
              </a:rPr>
              <a:t>和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信號均置位後才能置位（如雙頭箭頭所示）。</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信號不能等待主機的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信號可以在從機的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之前、之後或同時置位（如單頭箭頭所示）。</a:t>
            </a:r>
          </a:p>
          <a:p>
            <a:pPr algn="l">
              <a:spcAft>
                <a:spcPts val="1200"/>
              </a:spcAft>
            </a:pPr>
            <a:r>
              <a:rPr lang="en-US" altLang="zh-TW" b="1" i="0" dirty="0">
                <a:solidFill>
                  <a:srgbClr val="262626"/>
                </a:solidFill>
                <a:effectLst/>
                <a:latin typeface="-apple-system"/>
              </a:rPr>
              <a:t>BVALID </a:t>
            </a:r>
            <a:r>
              <a:rPr lang="zh-TW" altLang="en-US" b="1" i="0" dirty="0">
                <a:solidFill>
                  <a:srgbClr val="262626"/>
                </a:solidFill>
                <a:effectLst/>
                <a:latin typeface="-apple-system"/>
              </a:rPr>
              <a:t>信號</a:t>
            </a:r>
          </a:p>
          <a:p>
            <a:pPr algn="l"/>
            <a:r>
              <a:rPr lang="zh-TW" altLang="en-US" b="0" i="0" dirty="0">
                <a:solidFill>
                  <a:srgbClr val="262626"/>
                </a:solidFill>
                <a:effectLst/>
                <a:latin typeface="-apple-system"/>
              </a:rPr>
              <a:t>根據上節的分析內容，</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信號的含義如下：</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含義</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WVALID </a:t>
            </a:r>
            <a:r>
              <a:rPr lang="zh-TW" altLang="en-US" b="0" i="0" dirty="0">
                <a:solidFill>
                  <a:srgbClr val="262626"/>
                </a:solidFill>
                <a:effectLst/>
                <a:latin typeface="-apple-system"/>
              </a:rPr>
              <a:t>和 </a:t>
            </a:r>
            <a:r>
              <a:rPr lang="en-US" altLang="zh-TW" b="0" i="0" dirty="0">
                <a:solidFill>
                  <a:srgbClr val="262626"/>
                </a:solidFill>
                <a:effectLst/>
                <a:latin typeface="-apple-system"/>
              </a:rPr>
              <a:t>WREADY </a:t>
            </a:r>
            <a:r>
              <a:rPr lang="zh-TW" altLang="en-US" b="0" i="0" dirty="0">
                <a:solidFill>
                  <a:srgbClr val="262626"/>
                </a:solidFill>
                <a:effectLst/>
                <a:latin typeface="-apple-system"/>
              </a:rPr>
              <a:t>信號均置位後才能置位，並且還依賴於 </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信號的置位。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原因</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是寫響應有效信號，表示寫操作的結果。</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信號用來表徵最後一個數據的傳輸，只有在 </a:t>
            </a:r>
            <a:r>
              <a:rPr lang="en-US" altLang="zh-TW" b="0" i="0" dirty="0">
                <a:solidFill>
                  <a:srgbClr val="262626"/>
                </a:solidFill>
                <a:effectLst/>
                <a:latin typeface="-apple-system"/>
              </a:rPr>
              <a:t>WLAST </a:t>
            </a:r>
            <a:r>
              <a:rPr lang="zh-TW" altLang="en-US" b="0" i="0" dirty="0">
                <a:solidFill>
                  <a:srgbClr val="262626"/>
                </a:solidFill>
                <a:effectLst/>
                <a:latin typeface="-apple-system"/>
              </a:rPr>
              <a:t>被置位之前，突發傳輸是不會結束的。</a:t>
            </a:r>
          </a:p>
          <a:p>
            <a:pPr algn="l"/>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87</a:t>
            </a:fld>
            <a:endParaRPr lang="zh-CN" altLang="en-US"/>
          </a:p>
        </p:txBody>
      </p:sp>
    </p:spTree>
    <p:extLst>
      <p:ext uri="{BB962C8B-B14F-4D97-AF65-F5344CB8AC3E}">
        <p14:creationId xmlns:p14="http://schemas.microsoft.com/office/powerpoint/2010/main" val="6378250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8056-CEAF-B1C1-49A0-CC2959AB95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52C1C1-DDB1-E938-B29F-6F01CCFE44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6F2F63-2ED6-AB43-68D7-172A4E338A88}"/>
              </a:ext>
            </a:extLst>
          </p:cNvPr>
          <p:cNvSpPr>
            <a:spLocks noGrp="1"/>
          </p:cNvSpPr>
          <p:nvPr>
            <p:ph type="body" idx="1"/>
          </p:nvPr>
        </p:nvSpPr>
        <p:spPr/>
        <p:txBody>
          <a:bodyPr/>
          <a:lstStyle/>
          <a:p>
            <a:r>
              <a:rPr lang="en-US" altLang="zh-TW" b="1" dirty="0"/>
              <a:t>AXI4-Full </a:t>
            </a:r>
            <a:r>
              <a:rPr lang="zh-TW" altLang="en-US" b="1" dirty="0"/>
              <a:t>支持突發傳輸：</a:t>
            </a:r>
            <a:endParaRPr lang="zh-TW" altLang="en-US" dirty="0"/>
          </a:p>
          <a:p>
            <a:pPr>
              <a:buFont typeface="Arial" panose="020B0604020202020204" pitchFamily="34" charset="0"/>
              <a:buChar char="•"/>
            </a:pPr>
            <a:r>
              <a:rPr lang="zh-TW" altLang="en-US" dirty="0"/>
              <a:t>在 </a:t>
            </a:r>
            <a:r>
              <a:rPr lang="en-US" altLang="zh-TW" dirty="0"/>
              <a:t>AXI4-Full </a:t>
            </a:r>
            <a:r>
              <a:rPr lang="zh-TW" altLang="en-US" dirty="0"/>
              <a:t>中，</a:t>
            </a:r>
            <a:r>
              <a:rPr lang="zh-TW" altLang="en-US" b="1" dirty="0"/>
              <a:t>突發傳輸</a:t>
            </a:r>
            <a:r>
              <a:rPr lang="zh-TW" altLang="en-US" dirty="0"/>
              <a:t>允許一次只提供 </a:t>
            </a:r>
            <a:r>
              <a:rPr lang="zh-TW" altLang="en-US" b="1" dirty="0"/>
              <a:t>起始地址</a:t>
            </a:r>
            <a:r>
              <a:rPr lang="zh-TW" altLang="en-US" dirty="0"/>
              <a:t>，然後連續傳輸多個數據，省去了每次傳輸時提供地址的開銷。</a:t>
            </a:r>
          </a:p>
          <a:p>
            <a:pPr>
              <a:buFont typeface="Arial" panose="020B0604020202020204" pitchFamily="34" charset="0"/>
              <a:buChar char="•"/>
            </a:pPr>
            <a:r>
              <a:rPr lang="zh-TW" altLang="en-US" b="1" dirty="0"/>
              <a:t>突發長度</a:t>
            </a:r>
            <a:r>
              <a:rPr lang="zh-TW" altLang="en-US" dirty="0"/>
              <a:t>可以是大於 </a:t>
            </a:r>
            <a:r>
              <a:rPr lang="en-US" altLang="zh-TW" dirty="0"/>
              <a:t>1 </a:t>
            </a:r>
            <a:r>
              <a:rPr lang="zh-TW" altLang="en-US" dirty="0"/>
              <a:t>的值，代表一次傳輸的數據筆數。</a:t>
            </a:r>
          </a:p>
          <a:p>
            <a:r>
              <a:rPr lang="en-US" altLang="zh-TW" b="1" dirty="0"/>
              <a:t>AXI4-Lite </a:t>
            </a:r>
            <a:r>
              <a:rPr lang="zh-TW" altLang="en-US" b="1" dirty="0"/>
              <a:t>的限制：</a:t>
            </a:r>
            <a:endParaRPr lang="zh-TW" altLang="en-US" dirty="0"/>
          </a:p>
          <a:p>
            <a:pPr>
              <a:buFont typeface="Arial" panose="020B0604020202020204" pitchFamily="34" charset="0"/>
              <a:buChar char="•"/>
            </a:pPr>
            <a:r>
              <a:rPr lang="en-US" altLang="zh-TW" dirty="0"/>
              <a:t>AXI4-Lite </a:t>
            </a:r>
            <a:r>
              <a:rPr lang="zh-TW" altLang="en-US" dirty="0"/>
              <a:t>不支持突發傳輸，其突發長度固定為 </a:t>
            </a:r>
            <a:r>
              <a:rPr lang="en-US" altLang="zh-TW" dirty="0"/>
              <a:t>1</a:t>
            </a:r>
            <a:r>
              <a:rPr lang="zh-TW" altLang="en-US" dirty="0"/>
              <a:t>。</a:t>
            </a:r>
            <a:br>
              <a:rPr lang="zh-TW" altLang="en-US" dirty="0"/>
            </a:br>
            <a:r>
              <a:rPr lang="zh-TW" altLang="en-US" dirty="0"/>
              <a:t>也就是說，每次傳輸需要單獨提供地址，只能進行單筆數據操作。</a:t>
            </a:r>
          </a:p>
          <a:p>
            <a:r>
              <a:rPr lang="zh-TW" altLang="en-US" b="1" dirty="0"/>
              <a:t>突發傳輸的通俗說法：</a:t>
            </a:r>
            <a:endParaRPr lang="zh-TW" altLang="en-US" dirty="0"/>
          </a:p>
          <a:p>
            <a:pPr>
              <a:buFont typeface="Arial" panose="020B0604020202020204" pitchFamily="34" charset="0"/>
              <a:buChar char="•"/>
            </a:pPr>
            <a:r>
              <a:rPr lang="zh-TW" altLang="en-US" dirty="0"/>
              <a:t>一次只需提供起始地址，協議會自動遞增地址來傳輸多筆數據。</a:t>
            </a:r>
          </a:p>
          <a:p>
            <a:pPr>
              <a:buFont typeface="Arial" panose="020B0604020202020204" pitchFamily="34" charset="0"/>
              <a:buChar char="•"/>
            </a:pPr>
            <a:r>
              <a:rPr lang="zh-TW" altLang="en-US" dirty="0"/>
              <a:t>例如：</a:t>
            </a:r>
          </a:p>
          <a:p>
            <a:pPr marL="742950" lvl="1" indent="-285750">
              <a:buFont typeface="Arial" panose="020B0604020202020204" pitchFamily="34" charset="0"/>
              <a:buChar char="•"/>
            </a:pPr>
            <a:r>
              <a:rPr lang="zh-TW" altLang="en-US" dirty="0"/>
              <a:t>起始地址：</a:t>
            </a:r>
            <a:r>
              <a:rPr lang="en-US" altLang="zh-TW" dirty="0"/>
              <a:t>0x00</a:t>
            </a:r>
          </a:p>
          <a:p>
            <a:pPr marL="742950" lvl="1" indent="-285750">
              <a:buFont typeface="Arial" panose="020B0604020202020204" pitchFamily="34" charset="0"/>
              <a:buChar char="•"/>
            </a:pPr>
            <a:r>
              <a:rPr lang="zh-TW" altLang="en-US" dirty="0"/>
              <a:t>突發長度：</a:t>
            </a:r>
            <a:r>
              <a:rPr lang="en-US" altLang="zh-TW" dirty="0"/>
              <a:t>8</a:t>
            </a:r>
          </a:p>
          <a:p>
            <a:pPr marL="742950" lvl="1" indent="-285750">
              <a:buFont typeface="Arial" panose="020B0604020202020204" pitchFamily="34" charset="0"/>
              <a:buChar char="•"/>
            </a:pPr>
            <a:r>
              <a:rPr lang="zh-TW" altLang="en-US" dirty="0"/>
              <a:t>數據會依次寫入地址範圍 </a:t>
            </a:r>
            <a:r>
              <a:rPr lang="en-US" altLang="zh-TW" dirty="0"/>
              <a:t>0x00 </a:t>
            </a:r>
            <a:r>
              <a:rPr lang="zh-TW" altLang="en-US" dirty="0"/>
              <a:t>到 </a:t>
            </a:r>
            <a:r>
              <a:rPr lang="en-US" altLang="zh-TW" dirty="0"/>
              <a:t>0x07 </a:t>
            </a:r>
            <a:r>
              <a:rPr lang="zh-TW" altLang="en-US" dirty="0"/>
              <a:t>中，完成 </a:t>
            </a:r>
            <a:r>
              <a:rPr lang="en-US" altLang="zh-TW" dirty="0"/>
              <a:t>8 </a:t>
            </a:r>
            <a:r>
              <a:rPr lang="zh-TW" altLang="en-US" dirty="0"/>
              <a:t>筆數據的傳輸。</a:t>
            </a:r>
          </a:p>
          <a:p>
            <a:pPr algn="l">
              <a:spcBef>
                <a:spcPts val="600"/>
              </a:spcBef>
              <a:spcAft>
                <a:spcPts val="600"/>
              </a:spcAft>
              <a:buFont typeface="+mj-lt"/>
              <a:buNone/>
            </a:pPr>
            <a:endParaRPr lang="en-US" altLang="zh-TW" b="0" i="0" dirty="0">
              <a:solidFill>
                <a:srgbClr val="333333"/>
              </a:solidFill>
              <a:effectLst/>
              <a:latin typeface="Roboto" panose="02000000000000000000" pitchFamily="2" charset="0"/>
            </a:endParaRPr>
          </a:p>
          <a:p>
            <a:r>
              <a:rPr lang="zh-TW" altLang="en-US" b="1" dirty="0"/>
              <a:t>突發長度 </a:t>
            </a:r>
            <a:r>
              <a:rPr lang="en-US" altLang="zh-TW" b="1" dirty="0"/>
              <a:t>(Burst Length)</a:t>
            </a:r>
            <a:r>
              <a:rPr lang="zh-TW" altLang="en-US" b="1" dirty="0"/>
              <a:t>：</a:t>
            </a:r>
            <a:endParaRPr lang="zh-TW" altLang="en-US" dirty="0"/>
          </a:p>
          <a:p>
            <a:pPr>
              <a:buFont typeface="Arial" panose="020B0604020202020204" pitchFamily="34" charset="0"/>
              <a:buChar char="•"/>
            </a:pPr>
            <a:r>
              <a:rPr lang="en-US" altLang="zh-TW" dirty="0"/>
              <a:t>AXI </a:t>
            </a:r>
            <a:r>
              <a:rPr lang="zh-TW" altLang="en-US" dirty="0"/>
              <a:t>突發長度定義了一次突發傳輸中包含的數據節數（或數據傳輸次數）。</a:t>
            </a:r>
          </a:p>
          <a:p>
            <a:pPr>
              <a:buFont typeface="Arial" panose="020B0604020202020204" pitchFamily="34" charset="0"/>
              <a:buChar char="•"/>
            </a:pPr>
            <a:r>
              <a:rPr lang="zh-TW" altLang="en-US" b="1" dirty="0"/>
              <a:t>讀操作使用</a:t>
            </a:r>
            <a:r>
              <a:rPr lang="zh-TW" altLang="en-US" dirty="0"/>
              <a:t> </a:t>
            </a:r>
            <a:r>
              <a:rPr lang="en-US" altLang="zh-TW" dirty="0"/>
              <a:t>ARLEN[7:0]</a:t>
            </a:r>
            <a:r>
              <a:rPr lang="zh-TW" altLang="en-US" dirty="0"/>
              <a:t>，</a:t>
            </a:r>
            <a:r>
              <a:rPr lang="zh-TW" altLang="en-US" b="1" dirty="0"/>
              <a:t>寫操作使用</a:t>
            </a:r>
            <a:r>
              <a:rPr lang="zh-TW" altLang="en-US" dirty="0"/>
              <a:t> </a:t>
            </a:r>
            <a:r>
              <a:rPr lang="en-US" altLang="zh-TW" dirty="0"/>
              <a:t>AWLEN[7:0]</a:t>
            </a:r>
            <a:r>
              <a:rPr lang="zh-TW" altLang="en-US" dirty="0"/>
              <a:t>。</a:t>
            </a:r>
          </a:p>
          <a:p>
            <a:pPr>
              <a:buFont typeface="Arial" panose="020B0604020202020204" pitchFamily="34" charset="0"/>
              <a:buChar char="•"/>
            </a:pPr>
            <a:r>
              <a:rPr lang="zh-TW" altLang="en-US" dirty="0"/>
              <a:t>根據 </a:t>
            </a:r>
            <a:r>
              <a:rPr lang="en-US" altLang="zh-TW" dirty="0"/>
              <a:t>AXI </a:t>
            </a:r>
            <a:r>
              <a:rPr lang="zh-TW" altLang="en-US" dirty="0"/>
              <a:t>協議規定，突發長度實際為 </a:t>
            </a:r>
            <a:r>
              <a:rPr lang="en-US" altLang="zh-TW" dirty="0" err="1"/>
              <a:t>AxLEN</a:t>
            </a:r>
            <a:r>
              <a:rPr lang="en-US" altLang="zh-TW" dirty="0"/>
              <a:t> + 1</a:t>
            </a:r>
            <a:r>
              <a:rPr lang="zh-TW" altLang="en-US" dirty="0"/>
              <a:t>。</a:t>
            </a:r>
            <a:br>
              <a:rPr lang="zh-TW" altLang="en-US" dirty="0"/>
            </a:br>
            <a:r>
              <a:rPr lang="zh-TW" altLang="en-US" dirty="0"/>
              <a:t>例如：如果 </a:t>
            </a:r>
            <a:r>
              <a:rPr lang="en-US" altLang="zh-TW" dirty="0"/>
              <a:t>ARLEN = 0x03</a:t>
            </a:r>
            <a:r>
              <a:rPr lang="zh-TW" altLang="en-US" dirty="0"/>
              <a:t>，則突發長度為 </a:t>
            </a:r>
            <a:r>
              <a:rPr lang="en-US" altLang="zh-TW" dirty="0"/>
              <a:t>3 + 1 = 4</a:t>
            </a:r>
            <a:r>
              <a:rPr lang="zh-TW" altLang="en-US" dirty="0"/>
              <a:t>，表示本次傳輸包含 </a:t>
            </a:r>
            <a:r>
              <a:rPr lang="en-US" altLang="zh-TW" dirty="0"/>
              <a:t>4 </a:t>
            </a:r>
            <a:r>
              <a:rPr lang="zh-TW" altLang="en-US" dirty="0"/>
              <a:t>次數據操作。</a:t>
            </a:r>
          </a:p>
          <a:p>
            <a:r>
              <a:rPr lang="zh-TW" altLang="en-US" b="1" dirty="0"/>
              <a:t>遵守的規則：</a:t>
            </a:r>
            <a:endParaRPr lang="zh-TW" altLang="en-US" dirty="0"/>
          </a:p>
          <a:p>
            <a:pPr>
              <a:buFont typeface="Arial" panose="020B0604020202020204" pitchFamily="34" charset="0"/>
              <a:buChar char="•"/>
            </a:pPr>
            <a:r>
              <a:rPr lang="en-US" altLang="zh-TW" b="1" dirty="0"/>
              <a:t>WRAP </a:t>
            </a:r>
            <a:r>
              <a:rPr lang="zh-TW" altLang="en-US" b="1" dirty="0"/>
              <a:t>傳輸類型：</a:t>
            </a:r>
            <a:r>
              <a:rPr lang="zh-TW" altLang="en-US" dirty="0"/>
              <a:t> 突發長度必須是 </a:t>
            </a:r>
            <a:r>
              <a:rPr lang="en-US" altLang="zh-TW" dirty="0"/>
              <a:t>2, 4, 8, 16 </a:t>
            </a:r>
            <a:r>
              <a:rPr lang="zh-TW" altLang="en-US" dirty="0"/>
              <a:t>之一，原因是 </a:t>
            </a:r>
            <a:r>
              <a:rPr lang="en-US" altLang="zh-TW" dirty="0"/>
              <a:t>WRAP </a:t>
            </a:r>
            <a:r>
              <a:rPr lang="zh-TW" altLang="en-US" dirty="0"/>
              <a:t>模式要求數據以循環方式填充地址。</a:t>
            </a:r>
          </a:p>
          <a:p>
            <a:pPr>
              <a:buFont typeface="Arial" panose="020B0604020202020204" pitchFamily="34" charset="0"/>
              <a:buChar char="•"/>
            </a:pPr>
            <a:r>
              <a:rPr lang="zh-TW" altLang="en-US" b="1" dirty="0"/>
              <a:t>地址跨越限制：</a:t>
            </a:r>
            <a:r>
              <a:rPr lang="zh-TW" altLang="en-US" dirty="0"/>
              <a:t> 一次突發傳輸的地址不能跨越一個 </a:t>
            </a:r>
            <a:r>
              <a:rPr lang="en-US" altLang="zh-TW" dirty="0"/>
              <a:t>4KB </a:t>
            </a:r>
            <a:r>
              <a:rPr lang="zh-TW" altLang="en-US" dirty="0"/>
              <a:t>分區，這是為了避免跨越頁面引發存儲器訪問錯誤。</a:t>
            </a:r>
          </a:p>
          <a:p>
            <a:pPr>
              <a:buFont typeface="Arial" panose="020B0604020202020204" pitchFamily="34" charset="0"/>
              <a:buChar char="•"/>
            </a:pPr>
            <a:r>
              <a:rPr lang="zh-TW" altLang="en-US" b="1" dirty="0"/>
              <a:t>不能提前結束 </a:t>
            </a:r>
            <a:r>
              <a:rPr lang="en-US" altLang="zh-TW" b="1" dirty="0"/>
              <a:t>(early termination)</a:t>
            </a:r>
            <a:r>
              <a:rPr lang="zh-TW" altLang="en-US" b="1" dirty="0"/>
              <a:t>：</a:t>
            </a:r>
            <a:r>
              <a:rPr lang="zh-TW" altLang="en-US" dirty="0"/>
              <a:t> 突發傳輸必須完成協議中約定的所有數據操作，否則會導致協議不兼容。</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427E647-4089-F467-56FB-559BC52D836A}"/>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7266374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D6098-6EDB-65BC-F5FF-71F82932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56A457-EE9E-9600-9D5C-2D9F15500C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49770C-75E4-25D6-17F3-CB14F80D51CF}"/>
              </a:ext>
            </a:extLst>
          </p:cNvPr>
          <p:cNvSpPr>
            <a:spLocks noGrp="1"/>
          </p:cNvSpPr>
          <p:nvPr>
            <p:ph type="body" idx="1"/>
          </p:nvPr>
        </p:nvSpPr>
        <p:spPr/>
        <p:txBody>
          <a:bodyPr/>
          <a:lstStyle/>
          <a:p>
            <a:r>
              <a:rPr lang="zh-TW" altLang="en-US" b="1" dirty="0"/>
              <a:t>突發傳輸寬度 </a:t>
            </a:r>
            <a:r>
              <a:rPr lang="en-US" altLang="zh-TW" b="1" dirty="0"/>
              <a:t>(Burst Size)</a:t>
            </a:r>
          </a:p>
          <a:p>
            <a:pPr>
              <a:buFont typeface="Arial" panose="020B0604020202020204" pitchFamily="34" charset="0"/>
              <a:buChar char="•"/>
            </a:pPr>
            <a:r>
              <a:rPr lang="zh-TW" altLang="en-US" dirty="0"/>
              <a:t>突發傳輸寬度定義了每周期傳輸的數據量，單位是字節 </a:t>
            </a:r>
            <a:r>
              <a:rPr lang="en-US" altLang="zh-TW" dirty="0"/>
              <a:t>(Byte)</a:t>
            </a:r>
            <a:r>
              <a:rPr lang="zh-TW" altLang="en-US" dirty="0"/>
              <a:t>。</a:t>
            </a:r>
          </a:p>
          <a:p>
            <a:pPr>
              <a:buFont typeface="Arial" panose="020B0604020202020204" pitchFamily="34" charset="0"/>
              <a:buChar char="•"/>
            </a:pPr>
            <a:r>
              <a:rPr lang="zh-TW" altLang="en-US" dirty="0"/>
              <a:t>在 </a:t>
            </a:r>
            <a:r>
              <a:rPr lang="en-US" altLang="zh-TW" dirty="0"/>
              <a:t>AXI </a:t>
            </a:r>
            <a:r>
              <a:rPr lang="zh-TW" altLang="en-US" dirty="0"/>
              <a:t>協議中，這由 </a:t>
            </a:r>
            <a:r>
              <a:rPr lang="en-US" altLang="zh-TW" b="1" dirty="0"/>
              <a:t>AXSIZE </a:t>
            </a:r>
            <a:r>
              <a:rPr lang="zh-TW" altLang="en-US" b="1" dirty="0"/>
              <a:t>信號</a:t>
            </a:r>
            <a:r>
              <a:rPr lang="zh-TW" altLang="en-US" dirty="0"/>
              <a:t> 控制。</a:t>
            </a:r>
          </a:p>
          <a:p>
            <a:pPr>
              <a:buFont typeface="Arial" panose="020B0604020202020204" pitchFamily="34" charset="0"/>
              <a:buChar char="•"/>
            </a:pPr>
            <a:r>
              <a:rPr lang="en-US" altLang="zh-TW" b="1" dirty="0"/>
              <a:t>AXSIZE </a:t>
            </a:r>
            <a:r>
              <a:rPr lang="zh-TW" altLang="en-US" b="1" dirty="0"/>
              <a:t>的位寬為 </a:t>
            </a:r>
            <a:r>
              <a:rPr lang="en-US" altLang="zh-TW" b="1" dirty="0"/>
              <a:t>3-bit</a:t>
            </a:r>
            <a:r>
              <a:rPr lang="zh-TW" altLang="en-US" dirty="0"/>
              <a:t>，用於表示每周期的傳輸寬度，公式</a:t>
            </a:r>
            <a:r>
              <a:rPr lang="en-US" altLang="zh-TW" dirty="0"/>
              <a:t>=</a:t>
            </a:r>
            <a:r>
              <a:rPr lang="en-US" altLang="zh-CN" b="0" i="0" dirty="0">
                <a:solidFill>
                  <a:srgbClr val="333333"/>
                </a:solidFill>
                <a:effectLst/>
                <a:latin typeface="Roboto" panose="02000000000000000000" pitchFamily="2" charset="0"/>
              </a:rPr>
              <a:t>2 ^ AXSIZE</a:t>
            </a:r>
          </a:p>
          <a:p>
            <a:pPr>
              <a:buFont typeface="Arial" panose="020B0604020202020204" pitchFamily="34" charset="0"/>
              <a:buChar char="•"/>
            </a:pPr>
            <a:r>
              <a:rPr lang="zh-TW" altLang="en-US" dirty="0"/>
              <a:t>例如：當 </a:t>
            </a:r>
            <a:r>
              <a:rPr lang="en-US" altLang="zh-TW" dirty="0"/>
              <a:t>AXSIZE = 0b000 </a:t>
            </a:r>
            <a:r>
              <a:rPr lang="zh-TW" altLang="en-US" dirty="0"/>
              <a:t>時，傳輸寬度 </a:t>
            </a:r>
            <a:r>
              <a:rPr lang="en-US" altLang="zh-TW" dirty="0"/>
              <a:t>= 20=12^0 = 120=1 </a:t>
            </a:r>
            <a:r>
              <a:rPr lang="zh-TW" altLang="en-US" dirty="0"/>
              <a:t>字節（</a:t>
            </a:r>
            <a:r>
              <a:rPr lang="en-US" altLang="zh-TW" dirty="0"/>
              <a:t>8 </a:t>
            </a:r>
            <a:r>
              <a:rPr lang="zh-TW" altLang="en-US" dirty="0"/>
              <a:t>位）。</a:t>
            </a:r>
          </a:p>
          <a:p>
            <a:pPr>
              <a:buFont typeface="Arial" panose="020B0604020202020204" pitchFamily="34" charset="0"/>
              <a:buChar char="•"/>
            </a:pPr>
            <a:r>
              <a:rPr lang="zh-TW" altLang="en-US" dirty="0"/>
              <a:t>當 </a:t>
            </a:r>
            <a:r>
              <a:rPr lang="en-US" altLang="zh-TW" dirty="0"/>
              <a:t>AXSIZE = 0b011 </a:t>
            </a:r>
            <a:r>
              <a:rPr lang="zh-TW" altLang="en-US" dirty="0"/>
              <a:t>時，傳輸寬度 </a:t>
            </a:r>
            <a:r>
              <a:rPr lang="en-US" altLang="zh-TW" dirty="0"/>
              <a:t>= 23=82^3 = 823=8 </a:t>
            </a:r>
            <a:r>
              <a:rPr lang="zh-TW" altLang="en-US" dirty="0"/>
              <a:t>字節（</a:t>
            </a:r>
            <a:r>
              <a:rPr lang="en-US" altLang="zh-TW" dirty="0"/>
              <a:t>64 </a:t>
            </a:r>
            <a:r>
              <a:rPr lang="zh-TW" altLang="en-US" dirty="0"/>
              <a:t>位）。</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750"/>
              </a:spcAft>
            </a:pPr>
            <a:r>
              <a:rPr lang="zh-CN" altLang="en-US" b="0" i="0" dirty="0">
                <a:solidFill>
                  <a:srgbClr val="333333"/>
                </a:solidFill>
                <a:effectLst/>
                <a:latin typeface="Roboto" panose="02000000000000000000" pitchFamily="2" charset="0"/>
              </a:rPr>
              <a:t>共有 </a:t>
            </a:r>
            <a:r>
              <a:rPr lang="en-US" altLang="zh-CN" b="0" i="0" dirty="0">
                <a:solidFill>
                  <a:srgbClr val="333333"/>
                </a:solidFill>
                <a:effectLst/>
                <a:latin typeface="Roboto" panose="02000000000000000000" pitchFamily="2" charset="0"/>
              </a:rPr>
              <a:t>3 </a:t>
            </a:r>
            <a:r>
              <a:rPr lang="zh-CN" altLang="en-US" b="0" i="0" dirty="0">
                <a:solidFill>
                  <a:srgbClr val="333333"/>
                </a:solidFill>
                <a:effectLst/>
                <a:latin typeface="Roboto" panose="02000000000000000000" pitchFamily="2" charset="0"/>
              </a:rPr>
              <a:t>种，分别为 </a:t>
            </a: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a:t>
            </a:r>
            <a:r>
              <a:rPr lang="en-US" altLang="zh-CN" b="0" i="0" dirty="0">
                <a:solidFill>
                  <a:srgbClr val="333333"/>
                </a:solidFill>
                <a:effectLst/>
                <a:latin typeface="Roboto" panose="02000000000000000000" pitchFamily="2" charset="0"/>
              </a:rPr>
              <a:t>INCR </a:t>
            </a:r>
            <a:r>
              <a:rPr lang="zh-CN" altLang="en-US" b="0" i="0" dirty="0">
                <a:solidFill>
                  <a:srgbClr val="333333"/>
                </a:solidFill>
                <a:effectLst/>
                <a:latin typeface="Roboto" panose="02000000000000000000" pitchFamily="2" charset="0"/>
              </a:rPr>
              <a:t>以及 </a:t>
            </a: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：每次传输事务的地址均为同一地址。该类型适合对同一地址进行反复操作，例如写入或者读出</a:t>
            </a:r>
            <a:r>
              <a:rPr lang="en-US" altLang="zh-CN" b="0" i="0" dirty="0">
                <a:solidFill>
                  <a:srgbClr val="333333"/>
                </a:solidFill>
                <a:effectLst/>
                <a:latin typeface="Roboto" panose="02000000000000000000" pitchFamily="2" charset="0"/>
              </a:rPr>
              <a:t>FIFO</a:t>
            </a:r>
            <a:r>
              <a:rPr lang="zh-CN" altLang="en-US" b="0" i="0" dirty="0">
                <a:solidFill>
                  <a:srgbClr val="333333"/>
                </a:solidFill>
                <a:effectLst/>
                <a:latin typeface="Roboto" panose="02000000000000000000" pitchFamily="2" charset="0"/>
              </a:rPr>
              <a:t>，其操作地址就是固定的。</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INCR</a:t>
            </a:r>
            <a:r>
              <a:rPr lang="zh-CN" altLang="en-US" b="0" i="0" dirty="0">
                <a:solidFill>
                  <a:srgbClr val="333333"/>
                </a:solidFill>
                <a:effectLst/>
                <a:latin typeface="Roboto" panose="02000000000000000000" pitchFamily="2" charset="0"/>
              </a:rPr>
              <a:t>：增量突发，后续数据的地址在初始地址的基础上进行递增，递增幅度与传输宽度相同。适合对于 </a:t>
            </a:r>
            <a:r>
              <a:rPr lang="en-US" altLang="zh-CN" b="0" i="0" dirty="0">
                <a:solidFill>
                  <a:srgbClr val="333333"/>
                </a:solidFill>
                <a:effectLst/>
                <a:latin typeface="Roboto" panose="02000000000000000000" pitchFamily="2" charset="0"/>
              </a:rPr>
              <a:t>RAM </a:t>
            </a:r>
            <a:r>
              <a:rPr lang="zh-CN" altLang="en-US" b="0" i="0" dirty="0">
                <a:solidFill>
                  <a:srgbClr val="333333"/>
                </a:solidFill>
                <a:effectLst/>
                <a:latin typeface="Roboto" panose="02000000000000000000" pitchFamily="2" charset="0"/>
              </a:rPr>
              <a:t>等通过地址映射（</a:t>
            </a:r>
            <a:r>
              <a:rPr lang="en-US" altLang="zh-CN" b="0" i="0" dirty="0">
                <a:solidFill>
                  <a:srgbClr val="333333"/>
                </a:solidFill>
                <a:effectLst/>
                <a:latin typeface="Roboto" panose="02000000000000000000" pitchFamily="2" charset="0"/>
              </a:rPr>
              <a:t>mapped memory</a:t>
            </a:r>
            <a:r>
              <a:rPr lang="zh-CN" altLang="en-US" b="0" i="0" dirty="0">
                <a:solidFill>
                  <a:srgbClr val="333333"/>
                </a:solidFill>
                <a:effectLst/>
                <a:latin typeface="Roboto" panose="02000000000000000000" pitchFamily="2" charset="0"/>
              </a:rPr>
              <a:t>）的存储介质进行读写操作，最为常用</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：与增量突发类似，不过其地址增长到最高地址后会跳转到边界地址，再重新递增。适合对</a:t>
            </a:r>
            <a:r>
              <a:rPr lang="en-US" altLang="zh-CN" b="0" i="0" dirty="0">
                <a:solidFill>
                  <a:srgbClr val="333333"/>
                </a:solidFill>
                <a:effectLst/>
                <a:latin typeface="Roboto" panose="02000000000000000000" pitchFamily="2" charset="0"/>
              </a:rPr>
              <a:t>cache</a:t>
            </a:r>
            <a:r>
              <a:rPr lang="zh-CN" altLang="en-US" b="0" i="0" dirty="0">
                <a:solidFill>
                  <a:srgbClr val="333333"/>
                </a:solidFill>
                <a:effectLst/>
                <a:latin typeface="Roboto" panose="02000000000000000000" pitchFamily="2" charset="0"/>
              </a:rPr>
              <a:t>的访问</a:t>
            </a: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写选取（</a:t>
            </a:r>
            <a:r>
              <a:rPr lang="en-US" altLang="zh-CN" b="1" i="0" dirty="0">
                <a:solidFill>
                  <a:srgbClr val="333333"/>
                </a:solidFill>
                <a:effectLst/>
                <a:latin typeface="Roboto" panose="02000000000000000000" pitchFamily="2" charset="0"/>
              </a:rPr>
              <a:t>Write strobes</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en-US" altLang="zh-TW" dirty="0"/>
              <a:t>WSTRB </a:t>
            </a:r>
            <a:r>
              <a:rPr lang="zh-TW" altLang="en-US" dirty="0"/>
              <a:t>是 </a:t>
            </a:r>
            <a:r>
              <a:rPr lang="en-US" altLang="zh-TW" dirty="0"/>
              <a:t>AXI </a:t>
            </a:r>
            <a:r>
              <a:rPr lang="zh-TW" altLang="en-US" dirty="0"/>
              <a:t>協議中的一個 </a:t>
            </a:r>
            <a:r>
              <a:rPr lang="zh-TW" altLang="en-US" b="1" dirty="0"/>
              <a:t>寫選取信號 </a:t>
            </a:r>
            <a:r>
              <a:rPr lang="en-US" altLang="zh-TW" b="1" dirty="0"/>
              <a:t>(Write strobes)</a:t>
            </a:r>
            <a:r>
              <a:rPr lang="zh-TW" altLang="en-US" dirty="0"/>
              <a:t>，其每一位（</a:t>
            </a:r>
            <a:r>
              <a:rPr lang="en-US" altLang="zh-TW" dirty="0"/>
              <a:t>bit</a:t>
            </a:r>
            <a:r>
              <a:rPr lang="zh-TW" altLang="en-US" dirty="0"/>
              <a:t>）對應數據通道中的一個字節是否有效。當 </a:t>
            </a:r>
            <a:r>
              <a:rPr lang="en-US" altLang="zh-TW" dirty="0"/>
              <a:t>WSTRB[n] </a:t>
            </a:r>
            <a:r>
              <a:rPr lang="zh-TW" altLang="en-US" dirty="0"/>
              <a:t>為 </a:t>
            </a:r>
            <a:r>
              <a:rPr lang="en-US" altLang="zh-TW" dirty="0"/>
              <a:t>1 </a:t>
            </a:r>
            <a:r>
              <a:rPr lang="zh-TW" altLang="en-US" dirty="0"/>
              <a:t>時，對應的數據字節（</a:t>
            </a:r>
            <a:r>
              <a:rPr lang="en-US" altLang="zh-TW" dirty="0"/>
              <a:t>WDATA[8n+7:8n]</a:t>
            </a:r>
            <a:r>
              <a:rPr lang="zh-TW" altLang="en-US" dirty="0"/>
              <a:t>）有效；當 </a:t>
            </a:r>
            <a:r>
              <a:rPr lang="en-US" altLang="zh-TW" dirty="0"/>
              <a:t>WSTRB[n] </a:t>
            </a:r>
            <a:r>
              <a:rPr lang="zh-TW" altLang="en-US" dirty="0"/>
              <a:t>為 </a:t>
            </a:r>
            <a:r>
              <a:rPr lang="en-US" altLang="zh-TW" dirty="0"/>
              <a:t>0 </a:t>
            </a:r>
            <a:r>
              <a:rPr lang="zh-TW" altLang="en-US" dirty="0"/>
              <a:t>時，對應的數據字節無效。例如：在 </a:t>
            </a:r>
            <a:r>
              <a:rPr lang="en-US" altLang="zh-TW" dirty="0"/>
              <a:t>32-bit </a:t>
            </a:r>
            <a:r>
              <a:rPr lang="zh-TW" altLang="en-US" dirty="0"/>
              <a:t>的數據總線中，</a:t>
            </a:r>
            <a:r>
              <a:rPr lang="en-US" altLang="zh-TW" dirty="0"/>
              <a:t>WSTRB </a:t>
            </a:r>
            <a:r>
              <a:rPr lang="zh-TW" altLang="en-US" dirty="0"/>
              <a:t>信號有 </a:t>
            </a:r>
            <a:r>
              <a:rPr lang="en-US" altLang="zh-TW" dirty="0"/>
              <a:t>4 </a:t>
            </a:r>
            <a:r>
              <a:rPr lang="zh-TW" altLang="en-US" dirty="0"/>
              <a:t>個 </a:t>
            </a:r>
            <a:r>
              <a:rPr lang="en-US" altLang="zh-TW" dirty="0"/>
              <a:t>bit</a:t>
            </a:r>
            <a:r>
              <a:rPr lang="zh-TW" altLang="en-US" dirty="0"/>
              <a:t>，分別控制 </a:t>
            </a:r>
            <a:r>
              <a:rPr lang="en-US" altLang="zh-TW" dirty="0"/>
              <a:t>4 </a:t>
            </a:r>
            <a:r>
              <a:rPr lang="zh-TW" altLang="en-US" dirty="0"/>
              <a:t>個字節的有效性。</a:t>
            </a:r>
            <a:endParaRPr lang="en-US" altLang="zh-TW" dirty="0"/>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读、写响应（</a:t>
            </a:r>
            <a:r>
              <a:rPr lang="en-US" altLang="zh-CN" b="1" i="0" dirty="0">
                <a:solidFill>
                  <a:srgbClr val="333333"/>
                </a:solidFill>
                <a:effectLst/>
                <a:latin typeface="Roboto" panose="02000000000000000000" pitchFamily="2" charset="0"/>
              </a:rPr>
              <a:t>Read and write response</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响应值包括：</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OKAY (0b00)</a:t>
            </a:r>
            <a:r>
              <a:rPr lang="zh-CN" altLang="en-US" b="0" i="0" dirty="0">
                <a:solidFill>
                  <a:srgbClr val="333333"/>
                </a:solidFill>
                <a:effectLst/>
                <a:latin typeface="Roboto" panose="02000000000000000000" pitchFamily="2" charset="0"/>
              </a:rPr>
              <a:t>：正常访问成功。表示已成功完成正常访问</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EXOKAY (0b01)</a:t>
            </a:r>
            <a:r>
              <a:rPr lang="zh-CN" altLang="en-US" b="0" i="0" dirty="0">
                <a:solidFill>
                  <a:srgbClr val="333333"/>
                </a:solidFill>
                <a:effectLst/>
                <a:latin typeface="Roboto" panose="02000000000000000000" pitchFamily="2" charset="0"/>
              </a:rPr>
              <a:t>：专属访问成功。</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SLVERR (0b10)</a:t>
            </a:r>
            <a:r>
              <a:rPr lang="zh-CN" altLang="en-US" b="0" i="0" dirty="0">
                <a:solidFill>
                  <a:srgbClr val="333333"/>
                </a:solidFill>
                <a:effectLst/>
                <a:latin typeface="Roboto" panose="02000000000000000000" pitchFamily="2" charset="0"/>
              </a:rPr>
              <a:t>：从设备错误。已成功访问从设备，但从设备希望向发端主设备返回错误条件（例如，数据读取无效）。</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DECERR (0b11)</a:t>
            </a:r>
            <a:r>
              <a:rPr lang="zh-CN" altLang="en-US" b="0" i="0" dirty="0">
                <a:solidFill>
                  <a:srgbClr val="333333"/>
                </a:solidFill>
                <a:effectLst/>
                <a:latin typeface="Roboto" panose="02000000000000000000" pitchFamily="2" charset="0"/>
              </a:rPr>
              <a:t>：解码器错误。通常由互连组件生成，用于指示传输事务地址处没有任何从设备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5B424FF-2BAA-030E-0528-FC432985EEEA}"/>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3126008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4D0F5-1893-9487-184D-04CF4E1E713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1B65C9-4F32-D912-CBF2-89FD717266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49D566-0631-BD89-4DE7-E8FFF340701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6AF277D-0EFF-81BD-9637-E48F72912E41}"/>
              </a:ext>
            </a:extLst>
          </p:cNvPr>
          <p:cNvSpPr>
            <a:spLocks noGrp="1"/>
          </p:cNvSpPr>
          <p:nvPr>
            <p:ph type="sldNum" sz="quarter" idx="10"/>
          </p:nvPr>
        </p:nvSpPr>
        <p:spPr/>
        <p:txBody>
          <a:bodyPr/>
          <a:lstStyle/>
          <a:p>
            <a:fld id="{F4F633F3-5D0E-4770-8750-05DED033C41B}" type="slidenum">
              <a:rPr lang="zh-CN" altLang="en-US" smtClean="0"/>
              <a:t>90</a:t>
            </a:fld>
            <a:endParaRPr lang="zh-CN" altLang="en-US"/>
          </a:p>
        </p:txBody>
      </p:sp>
    </p:spTree>
    <p:extLst>
      <p:ext uri="{BB962C8B-B14F-4D97-AF65-F5344CB8AC3E}">
        <p14:creationId xmlns:p14="http://schemas.microsoft.com/office/powerpoint/2010/main" val="39389140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124549195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92</a:t>
            </a:fld>
            <a:endParaRPr lang="zh-CN" altLang="en-US"/>
          </a:p>
        </p:txBody>
      </p:sp>
    </p:spTree>
    <p:extLst>
      <p:ext uri="{BB962C8B-B14F-4D97-AF65-F5344CB8AC3E}">
        <p14:creationId xmlns:p14="http://schemas.microsoft.com/office/powerpoint/2010/main" val="137544819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93</a:t>
            </a:fld>
            <a:endParaRPr lang="zh-CN" altLang="en-US"/>
          </a:p>
        </p:txBody>
      </p:sp>
    </p:spTree>
    <p:extLst>
      <p:ext uri="{BB962C8B-B14F-4D97-AF65-F5344CB8AC3E}">
        <p14:creationId xmlns:p14="http://schemas.microsoft.com/office/powerpoint/2010/main" val="82353601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94</a:t>
            </a:fld>
            <a:endParaRPr lang="zh-CN" altLang="en-US"/>
          </a:p>
        </p:txBody>
      </p:sp>
    </p:spTree>
    <p:extLst>
      <p:ext uri="{BB962C8B-B14F-4D97-AF65-F5344CB8AC3E}">
        <p14:creationId xmlns:p14="http://schemas.microsoft.com/office/powerpoint/2010/main" val="283497927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95</a:t>
            </a:fld>
            <a:endParaRPr lang="zh-CN" altLang="en-US"/>
          </a:p>
        </p:txBody>
      </p:sp>
    </p:spTree>
    <p:extLst>
      <p:ext uri="{BB962C8B-B14F-4D97-AF65-F5344CB8AC3E}">
        <p14:creationId xmlns:p14="http://schemas.microsoft.com/office/powerpoint/2010/main" val="23218432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96</a:t>
            </a:fld>
            <a:endParaRPr lang="zh-CN" altLang="en-US"/>
          </a:p>
        </p:txBody>
      </p:sp>
    </p:spTree>
    <p:extLst>
      <p:ext uri="{BB962C8B-B14F-4D97-AF65-F5344CB8AC3E}">
        <p14:creationId xmlns:p14="http://schemas.microsoft.com/office/powerpoint/2010/main" val="314918577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97</a:t>
            </a:fld>
            <a:endParaRPr lang="zh-CN" altLang="en-US"/>
          </a:p>
        </p:txBody>
      </p:sp>
    </p:spTree>
    <p:extLst>
      <p:ext uri="{BB962C8B-B14F-4D97-AF65-F5344CB8AC3E}">
        <p14:creationId xmlns:p14="http://schemas.microsoft.com/office/powerpoint/2010/main" val="1881623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98</a:t>
            </a:fld>
            <a:endParaRPr lang="zh-CN" altLang="en-US"/>
          </a:p>
        </p:txBody>
      </p:sp>
    </p:spTree>
    <p:extLst>
      <p:ext uri="{BB962C8B-B14F-4D97-AF65-F5344CB8AC3E}">
        <p14:creationId xmlns:p14="http://schemas.microsoft.com/office/powerpoint/2010/main" val="50697555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99</a:t>
            </a:fld>
            <a:endParaRPr lang="zh-CN" altLang="en-US"/>
          </a:p>
        </p:txBody>
      </p:sp>
    </p:spTree>
    <p:extLst>
      <p:ext uri="{BB962C8B-B14F-4D97-AF65-F5344CB8AC3E}">
        <p14:creationId xmlns:p14="http://schemas.microsoft.com/office/powerpoint/2010/main" val="666067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10.xml"/><Relationship Id="rId7" Type="http://schemas.openxmlformats.org/officeDocument/2006/relationships/image" Target="../media/image24.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23.emf"/><Relationship Id="rId4" Type="http://schemas.openxmlformats.org/officeDocument/2006/relationships/package" Target="../embeddings/Microsoft_Visio_Drawing.vsdx"/><Relationship Id="rId9" Type="http://schemas.openxmlformats.org/officeDocument/2006/relationships/image" Target="../media/image25.emf"/></Relationships>
</file>

<file path=ppt/slides/_rels/slide10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10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3.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18.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12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5.xml"/><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28.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12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9.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30.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3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31.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13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32.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3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33.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13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35.xml"/><Relationship Id="rId1" Type="http://schemas.openxmlformats.org/officeDocument/2006/relationships/slideLayout" Target="../slideLayouts/slideLayout7.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36.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notesSlide" Target="../notesSlides/notesSlide136.xml"/><Relationship Id="rId1" Type="http://schemas.openxmlformats.org/officeDocument/2006/relationships/slideLayout" Target="../slideLayouts/slideLayout7.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 Id="rId9" Type="http://schemas.openxmlformats.org/officeDocument/2006/relationships/image" Target="../media/image178.png"/></Relationships>
</file>

<file path=ppt/slides/_rels/slide13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39.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45.xml"/><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4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5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50.xml"/><Relationship Id="rId1" Type="http://schemas.openxmlformats.org/officeDocument/2006/relationships/slideLayout" Target="../slideLayouts/slideLayout7.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51.xml"/><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90.png"/><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89.png"/><Relationship Id="rId4" Type="http://schemas.openxmlformats.org/officeDocument/2006/relationships/image" Target="../media/image188.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customXml" Target="../ink/ink1.xml"/><Relationship Id="rId5" Type="http://schemas.openxmlformats.org/officeDocument/2006/relationships/image" Target="../media/image45.emf"/><Relationship Id="rId4" Type="http://schemas.openxmlformats.org/officeDocument/2006/relationships/package" Target="../embeddings/Microsoft_Visio_Drawing3.vsdx"/></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111.png"/><Relationship Id="rId7"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92.jpg"/></Relationships>
</file>

<file path=ppt/slides/_rels/slide72.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94.jpg"/></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20.png"/></Relationships>
</file>

<file path=ppt/slides/_rels/slide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9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543425" y="392113"/>
          <a:ext cx="3465513" cy="1493837"/>
        </p:xfrm>
        <a:graphic>
          <a:graphicData uri="http://schemas.openxmlformats.org/presentationml/2006/ole">
            <mc:AlternateContent xmlns:mc="http://schemas.openxmlformats.org/markup-compatibility/2006">
              <mc:Choice xmlns:v="urn:schemas-microsoft-com:vml" Requires="v">
                <p:oleObj spid="_x0000_s1053" name="Visio" r:id="rId4" imgW="4210057" imgH="1781111" progId="Visio.Drawing.15">
                  <p:embed/>
                </p:oleObj>
              </mc:Choice>
              <mc:Fallback>
                <p:oleObj name="Visio" r:id="rId4" imgW="4210057" imgH="1781111" progId="Visio.Drawing.15">
                  <p:embed/>
                  <p:pic>
                    <p:nvPicPr>
                      <p:cNvPr id="0" name=""/>
                      <p:cNvPicPr/>
                      <p:nvPr/>
                    </p:nvPicPr>
                    <p:blipFill>
                      <a:blip r:embed="rId5"/>
                      <a:stretch>
                        <a:fillRect/>
                      </a:stretch>
                    </p:blipFill>
                    <p:spPr>
                      <a:xfrm>
                        <a:off x="4543425" y="392113"/>
                        <a:ext cx="3465513" cy="1493837"/>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544122" y="2093340"/>
          <a:ext cx="4937872" cy="2237019"/>
        </p:xfrm>
        <a:graphic>
          <a:graphicData uri="http://schemas.openxmlformats.org/presentationml/2006/ole">
            <mc:AlternateContent xmlns:mc="http://schemas.openxmlformats.org/markup-compatibility/2006">
              <mc:Choice xmlns:v="urn:schemas-microsoft-com:vml" Requires="v">
                <p:oleObj spid="_x0000_s1054" name="Visio" r:id="rId6" imgW="6000685" imgH="2666974" progId="Visio.Drawing.15">
                  <p:embed/>
                </p:oleObj>
              </mc:Choice>
              <mc:Fallback>
                <p:oleObj name="Visio" r:id="rId6" imgW="6000685" imgH="2666974" progId="Visio.Drawing.15">
                  <p:embed/>
                  <p:pic>
                    <p:nvPicPr>
                      <p:cNvPr id="0" name=""/>
                      <p:cNvPicPr/>
                      <p:nvPr/>
                    </p:nvPicPr>
                    <p:blipFill>
                      <a:blip r:embed="rId7"/>
                      <a:stretch>
                        <a:fillRect/>
                      </a:stretch>
                    </p:blipFill>
                    <p:spPr>
                      <a:xfrm>
                        <a:off x="4544122" y="2093340"/>
                        <a:ext cx="4937872" cy="2237019"/>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39654319"/>
              </p:ext>
            </p:extLst>
          </p:nvPr>
        </p:nvGraphicFramePr>
        <p:xfrm>
          <a:off x="4544122" y="4537494"/>
          <a:ext cx="4122731" cy="2237019"/>
        </p:xfrm>
        <a:graphic>
          <a:graphicData uri="http://schemas.openxmlformats.org/presentationml/2006/ole">
            <mc:AlternateContent xmlns:mc="http://schemas.openxmlformats.org/markup-compatibility/2006">
              <mc:Choice xmlns:v="urn:schemas-microsoft-com:vml" Requires="v">
                <p:oleObj spid="_x0000_s1055" name="Visio" r:id="rId8" imgW="5009940" imgH="2666974" progId="Visio.Drawing.15">
                  <p:embed/>
                </p:oleObj>
              </mc:Choice>
              <mc:Fallback>
                <p:oleObj name="Visio" r:id="rId8" imgW="5009940" imgH="2666974" progId="Visio.Drawing.15">
                  <p:embed/>
                  <p:pic>
                    <p:nvPicPr>
                      <p:cNvPr id="0" name=""/>
                      <p:cNvPicPr/>
                      <p:nvPr/>
                    </p:nvPicPr>
                    <p:blipFill>
                      <a:blip r:embed="rId9"/>
                      <a:stretch>
                        <a:fillRect/>
                      </a:stretch>
                    </p:blipFill>
                    <p:spPr>
                      <a:xfrm>
                        <a:off x="4544122" y="4537494"/>
                        <a:ext cx="4122731" cy="2237019"/>
                      </a:xfrm>
                      <a:prstGeom prst="rect">
                        <a:avLst/>
                      </a:prstGeom>
                    </p:spPr>
                  </p:pic>
                </p:oleObj>
              </mc:Fallback>
            </mc:AlternateContent>
          </a:graphicData>
        </a:graphic>
      </p:graphicFrame>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2069531" cy="400110"/>
            <a:chOff x="568442" y="319364"/>
            <a:chExt cx="206953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97201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 - 25.02ns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FB3765C0-3E21-4770-ACAC-064EED12F770}"/>
              </a:ext>
            </a:extLst>
          </p:cNvPr>
          <p:cNvPicPr>
            <a:picLocks noChangeAspect="1"/>
          </p:cNvPicPr>
          <p:nvPr/>
        </p:nvPicPr>
        <p:blipFill rotWithShape="1">
          <a:blip r:embed="rId3"/>
          <a:srcRect t="75392" b="398"/>
          <a:stretch/>
        </p:blipFill>
        <p:spPr>
          <a:xfrm>
            <a:off x="568442" y="1027846"/>
            <a:ext cx="5265602" cy="1918950"/>
          </a:xfrm>
          <a:prstGeom prst="rect">
            <a:avLst/>
          </a:prstGeom>
        </p:spPr>
      </p:pic>
      <p:pic>
        <p:nvPicPr>
          <p:cNvPr id="7" name="圖片 6">
            <a:extLst>
              <a:ext uri="{FF2B5EF4-FFF2-40B4-BE49-F238E27FC236}">
                <a16:creationId xmlns:a16="http://schemas.microsoft.com/office/drawing/2014/main" id="{0B9911C4-80F4-42AC-B30B-75C117483BC7}"/>
              </a:ext>
            </a:extLst>
          </p:cNvPr>
          <p:cNvPicPr>
            <a:picLocks noChangeAspect="1"/>
          </p:cNvPicPr>
          <p:nvPr/>
        </p:nvPicPr>
        <p:blipFill rotWithShape="1">
          <a:blip r:embed="rId4"/>
          <a:srcRect r="32857"/>
          <a:stretch/>
        </p:blipFill>
        <p:spPr>
          <a:xfrm>
            <a:off x="7065437" y="1027846"/>
            <a:ext cx="4126438" cy="4665052"/>
          </a:xfrm>
          <a:prstGeom prst="rect">
            <a:avLst/>
          </a:prstGeom>
        </p:spPr>
      </p:pic>
      <p:sp>
        <p:nvSpPr>
          <p:cNvPr id="2" name="矩形 1">
            <a:extLst>
              <a:ext uri="{FF2B5EF4-FFF2-40B4-BE49-F238E27FC236}">
                <a16:creationId xmlns:a16="http://schemas.microsoft.com/office/drawing/2014/main" id="{2471B892-B750-4C00-8173-3D482BE29F70}"/>
              </a:ext>
            </a:extLst>
          </p:cNvPr>
          <p:cNvSpPr/>
          <p:nvPr/>
        </p:nvSpPr>
        <p:spPr>
          <a:xfrm>
            <a:off x="568442" y="4005263"/>
            <a:ext cx="6096000" cy="307777"/>
          </a:xfrm>
          <a:prstGeom prst="rect">
            <a:avLst/>
          </a:prstGeom>
        </p:spPr>
        <p:txBody>
          <a:bodyPr>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26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421911C4-2F4E-485A-827A-137721ECCEF4}"/>
              </a:ext>
            </a:extLst>
          </p:cNvPr>
          <p:cNvSpPr/>
          <p:nvPr/>
        </p:nvSpPr>
        <p:spPr>
          <a:xfrm>
            <a:off x="4911843" y="2419558"/>
            <a:ext cx="612658" cy="1624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7958FB8C-CC32-4B47-A677-3B90BBDA01EC}"/>
              </a:ext>
            </a:extLst>
          </p:cNvPr>
          <p:cNvSpPr/>
          <p:nvPr/>
        </p:nvSpPr>
        <p:spPr>
          <a:xfrm>
            <a:off x="9579093" y="5238958"/>
            <a:ext cx="1155582" cy="1521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128700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2069531" cy="400110"/>
            <a:chOff x="568442" y="319364"/>
            <a:chExt cx="206953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97201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 - 25.02ns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04D94E2D-EB27-49C2-A94F-47A9F7B84FF6}"/>
              </a:ext>
            </a:extLst>
          </p:cNvPr>
          <p:cNvPicPr>
            <a:picLocks noChangeAspect="1"/>
          </p:cNvPicPr>
          <p:nvPr/>
        </p:nvPicPr>
        <p:blipFill>
          <a:blip r:embed="rId3"/>
          <a:stretch>
            <a:fillRect/>
          </a:stretch>
        </p:blipFill>
        <p:spPr>
          <a:xfrm>
            <a:off x="597829" y="1101970"/>
            <a:ext cx="10800000" cy="2089747"/>
          </a:xfrm>
          <a:prstGeom prst="rect">
            <a:avLst/>
          </a:prstGeom>
        </p:spPr>
      </p:pic>
      <p:pic>
        <p:nvPicPr>
          <p:cNvPr id="8" name="圖片 7">
            <a:extLst>
              <a:ext uri="{FF2B5EF4-FFF2-40B4-BE49-F238E27FC236}">
                <a16:creationId xmlns:a16="http://schemas.microsoft.com/office/drawing/2014/main" id="{EA7FC6E6-8A26-4685-89C5-73A7D9153256}"/>
              </a:ext>
            </a:extLst>
          </p:cNvPr>
          <p:cNvPicPr>
            <a:picLocks noChangeAspect="1"/>
          </p:cNvPicPr>
          <p:nvPr/>
        </p:nvPicPr>
        <p:blipFill>
          <a:blip r:embed="rId4"/>
          <a:stretch>
            <a:fillRect/>
          </a:stretch>
        </p:blipFill>
        <p:spPr>
          <a:xfrm>
            <a:off x="597829" y="3429000"/>
            <a:ext cx="9360000" cy="2561288"/>
          </a:xfrm>
          <a:prstGeom prst="rect">
            <a:avLst/>
          </a:prstGeom>
        </p:spPr>
      </p:pic>
    </p:spTree>
    <p:extLst>
      <p:ext uri="{BB962C8B-B14F-4D97-AF65-F5344CB8AC3E}">
        <p14:creationId xmlns:p14="http://schemas.microsoft.com/office/powerpoint/2010/main" val="41406510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Tree>
    <p:extLst>
      <p:ext uri="{BB962C8B-B14F-4D97-AF65-F5344CB8AC3E}">
        <p14:creationId xmlns:p14="http://schemas.microsoft.com/office/powerpoint/2010/main" val="35558251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08718" cy="400110"/>
            <a:chOff x="568442" y="319364"/>
            <a:chExt cx="12087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112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103</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DC317FD9-8294-4A44-ADF0-099A524E8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42488601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104</a:t>
            </a:fld>
            <a:endParaRPr lang="zh-CN" altLang="en-US" dirty="0"/>
          </a:p>
        </p:txBody>
      </p:sp>
      <p:pic>
        <p:nvPicPr>
          <p:cNvPr id="5" name="圖片 4">
            <a:extLst>
              <a:ext uri="{FF2B5EF4-FFF2-40B4-BE49-F238E27FC236}">
                <a16:creationId xmlns:a16="http://schemas.microsoft.com/office/drawing/2014/main" id="{77B3F4F3-4822-44F8-AC3A-E2EBE0B18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32618159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105</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334865768"/>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7026170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106</a:t>
            </a:fld>
            <a:endParaRPr lang="zh-CN" altLang="en-US" dirty="0"/>
          </a:p>
        </p:txBody>
      </p:sp>
      <p:pic>
        <p:nvPicPr>
          <p:cNvPr id="4" name="圖片 3">
            <a:extLst>
              <a:ext uri="{FF2B5EF4-FFF2-40B4-BE49-F238E27FC236}">
                <a16:creationId xmlns:a16="http://schemas.microsoft.com/office/drawing/2014/main" id="{5AA7F686-35D5-449B-A304-6ACBDED6508B}"/>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8449217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5448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107</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public keys A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(1)</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G_mode</a:t>
            </a:r>
            <a:r>
              <a:rPr lang="en-US" altLang="zh-TW" dirty="0">
                <a:latin typeface="Times New Roman" panose="02020603050405020304" pitchFamily="18" charset="0"/>
                <a:cs typeface="Times New Roman" panose="02020603050405020304" pitchFamily="18" charset="0"/>
              </a:rPr>
              <a:t> (SHAKE128)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A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7B9BE14-8C9E-4FEF-8BF4-CE781D025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67131"/>
            <a:ext cx="6480000" cy="3454343"/>
          </a:xfrm>
          <a:prstGeom prst="rect">
            <a:avLst/>
          </a:prstGeom>
        </p:spPr>
      </p:pic>
    </p:spTree>
    <p:extLst>
      <p:ext uri="{BB962C8B-B14F-4D97-AF65-F5344CB8AC3E}">
        <p14:creationId xmlns:p14="http://schemas.microsoft.com/office/powerpoint/2010/main" val="42479720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66855" cy="400110"/>
            <a:chOff x="568442" y="319364"/>
            <a:chExt cx="3066855"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69339"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108</a:t>
            </a:fld>
            <a:endParaRPr lang="zh-CN" altLang="en-US" dirty="0"/>
          </a:p>
        </p:txBody>
      </p:sp>
      <p:pic>
        <p:nvPicPr>
          <p:cNvPr id="6" name="圖片 5">
            <a:extLst>
              <a:ext uri="{FF2B5EF4-FFF2-40B4-BE49-F238E27FC236}">
                <a16:creationId xmlns:a16="http://schemas.microsoft.com/office/drawing/2014/main" id="{0672A98E-DF56-4F88-BE74-7B56A62F3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6583"/>
            <a:ext cx="10800000" cy="4925568"/>
          </a:xfrm>
          <a:prstGeom prst="rect">
            <a:avLst/>
          </a:prstGeom>
        </p:spPr>
      </p:pic>
    </p:spTree>
    <p:extLst>
      <p:ext uri="{BB962C8B-B14F-4D97-AF65-F5344CB8AC3E}">
        <p14:creationId xmlns:p14="http://schemas.microsoft.com/office/powerpoint/2010/main" val="787927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43596" cy="400110"/>
            <a:chOff x="568442" y="319364"/>
            <a:chExt cx="474359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4608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109</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156780735"/>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addr_A0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348789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53A3B28-081D-8881-5F91-A7999CD04B6A}"/>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extLst>
      <p:ext uri="{BB962C8B-B14F-4D97-AF65-F5344CB8AC3E}">
        <p14:creationId xmlns:p14="http://schemas.microsoft.com/office/powerpoint/2010/main" val="41942766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94261" cy="400110"/>
            <a:chOff x="568442" y="319364"/>
            <a:chExt cx="31942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9674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110</a:t>
            </a:fld>
            <a:endParaRPr lang="zh-CN" altLang="en-US" dirty="0"/>
          </a:p>
        </p:txBody>
      </p:sp>
      <p:pic>
        <p:nvPicPr>
          <p:cNvPr id="3" name="圖片 2">
            <a:extLst>
              <a:ext uri="{FF2B5EF4-FFF2-40B4-BE49-F238E27FC236}">
                <a16:creationId xmlns:a16="http://schemas.microsoft.com/office/drawing/2014/main" id="{AF8D96C5-85D9-4A58-89C5-C0E0EAA47071}"/>
              </a:ext>
            </a:extLst>
          </p:cNvPr>
          <p:cNvPicPr>
            <a:picLocks noChangeAspect="1"/>
          </p:cNvPicPr>
          <p:nvPr/>
        </p:nvPicPr>
        <p:blipFill>
          <a:blip r:embed="rId3"/>
          <a:stretch>
            <a:fillRect/>
          </a:stretch>
        </p:blipFill>
        <p:spPr>
          <a:xfrm>
            <a:off x="696000" y="779087"/>
            <a:ext cx="10800000" cy="4303198"/>
          </a:xfrm>
          <a:prstGeom prst="rect">
            <a:avLst/>
          </a:prstGeom>
        </p:spPr>
      </p:pic>
    </p:spTree>
    <p:extLst>
      <p:ext uri="{BB962C8B-B14F-4D97-AF65-F5344CB8AC3E}">
        <p14:creationId xmlns:p14="http://schemas.microsoft.com/office/powerpoint/2010/main" val="1355607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808241" cy="400110"/>
            <a:chOff x="568442" y="319364"/>
            <a:chExt cx="180824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71072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111</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random vector y for computing the commitment value w = A * 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y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AABA8198-291B-419C-9BD3-A70A33AD4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684" y="3331842"/>
            <a:ext cx="6480000" cy="3389632"/>
          </a:xfrm>
          <a:prstGeom prst="rect">
            <a:avLst/>
          </a:prstGeom>
        </p:spPr>
      </p:pic>
    </p:spTree>
    <p:extLst>
      <p:ext uri="{BB962C8B-B14F-4D97-AF65-F5344CB8AC3E}">
        <p14:creationId xmlns:p14="http://schemas.microsoft.com/office/powerpoint/2010/main" val="15778646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112</a:t>
            </a:fld>
            <a:endParaRPr lang="zh-CN" altLang="en-US" dirty="0"/>
          </a:p>
        </p:txBody>
      </p:sp>
      <p:sp>
        <p:nvSpPr>
          <p:cNvPr id="7" name="文字方塊 6">
            <a:extLst>
              <a:ext uri="{FF2B5EF4-FFF2-40B4-BE49-F238E27FC236}">
                <a16:creationId xmlns:a16="http://schemas.microsoft.com/office/drawing/2014/main" id="{396C6EE7-27C6-41A2-AE20-68659E890333}"/>
              </a:ext>
            </a:extLst>
          </p:cNvPr>
          <p:cNvSpPr txBox="1"/>
          <p:nvPr/>
        </p:nvSpPr>
        <p:spPr>
          <a:xfrm>
            <a:off x="267300" y="3182044"/>
            <a:ext cx="2510624" cy="3539430"/>
          </a:xfrm>
          <a:prstGeom prst="rect">
            <a:avLst/>
          </a:prstGeom>
          <a:noFill/>
        </p:spPr>
        <p:txBody>
          <a:bodyPr wrap="none" rtlCol="0">
            <a:spAutoFit/>
          </a:bodyPr>
          <a:lstStyle/>
          <a:p>
            <a:r>
              <a:rPr lang="en-US" altLang="zh-TW" sz="1000" b="1" dirty="0">
                <a:latin typeface="Times New Roman" panose="02020603050405020304" pitchFamily="18" charset="0"/>
                <a:cs typeface="Times New Roman" panose="02020603050405020304" pitchFamily="18" charset="0"/>
              </a:rPr>
              <a:t>Sign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s_round_0_in : </a:t>
            </a:r>
          </a:p>
          <a:p>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s_round_1_in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round_0:0],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[8-1:0]}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s_round_2_in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round_1:0],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[16-1:0]}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s_round_3_in : </a:t>
            </a:r>
          </a:p>
          <a:p>
            <a:r>
              <a:rPr lang="en-US" altLang="zh-TW" sz="800" dirty="0">
                <a:latin typeface="Times New Roman" panose="02020603050405020304" pitchFamily="18" charset="0"/>
                <a:cs typeface="Times New Roman" panose="02020603050405020304" pitchFamily="18" charset="0"/>
              </a:rPr>
              <a:t>{</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round_2:0],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[24-1:0]}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s_round_4_in : </a:t>
            </a:r>
          </a:p>
          <a:p>
            <a:r>
              <a:rPr lang="en-US" altLang="zh-TW" sz="800" dirty="0">
                <a:latin typeface="Times New Roman" panose="02020603050405020304" pitchFamily="18" charset="0"/>
                <a:cs typeface="Times New Roman" panose="02020603050405020304" pitchFamily="18" charset="0"/>
              </a:rPr>
              <a:t>{792'd0,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[255:0],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[32-1:0]}: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st_round_0_in : </a:t>
            </a:r>
          </a:p>
          <a:p>
            <a:r>
              <a:rPr lang="en-US" altLang="zh-TW" sz="800" dirty="0">
                <a:latin typeface="Times New Roman" panose="02020603050405020304" pitchFamily="18" charset="0"/>
                <a:cs typeface="Times New Roman" panose="02020603050405020304" pitchFamily="18" charset="0"/>
              </a:rPr>
              <a:t>{{(32 - 8){1'b0}},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1088 - 8]}</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st_round_1_in : </a:t>
            </a:r>
          </a:p>
          <a:p>
            <a:r>
              <a:rPr lang="en-US" altLang="zh-TW" sz="800" dirty="0">
                <a:latin typeface="Times New Roman" panose="02020603050405020304" pitchFamily="18" charset="0"/>
                <a:cs typeface="Times New Roman" panose="02020603050405020304" pitchFamily="18" charset="0"/>
              </a:rPr>
              <a:t>{{(32 - 16){1'b0}},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1088 - 16]}</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st_round_2_in : </a:t>
            </a:r>
          </a:p>
          <a:p>
            <a:r>
              <a:rPr lang="en-US" altLang="zh-TW" sz="800" dirty="0">
                <a:latin typeface="Times New Roman" panose="02020603050405020304" pitchFamily="18" charset="0"/>
                <a:cs typeface="Times New Roman" panose="02020603050405020304" pitchFamily="18" charset="0"/>
              </a:rPr>
              <a:t>{{(32 - 24){1'b0}},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1088 - 24]}</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st_round_3_in : </a:t>
            </a:r>
          </a:p>
          <a:p>
            <a:r>
              <a:rPr lang="en-US" altLang="zh-TW" sz="800" dirty="0">
                <a:latin typeface="Times New Roman" panose="02020603050405020304" pitchFamily="18" charset="0"/>
                <a:cs typeface="Times New Roman" panose="02020603050405020304" pitchFamily="18" charset="0"/>
              </a:rPr>
              <a:t>{{(32 - 32){1'b0}},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1088 - 32]}</a:t>
            </a:r>
            <a:endParaRPr lang="zh-TW" altLang="en-US" sz="8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B68F2A3-9E3C-4A86-8E72-46C990E45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6041" y="719475"/>
            <a:ext cx="8640000" cy="6045000"/>
          </a:xfrm>
          <a:prstGeom prst="rect">
            <a:avLst/>
          </a:prstGeom>
        </p:spPr>
      </p:pic>
    </p:spTree>
    <p:extLst>
      <p:ext uri="{BB962C8B-B14F-4D97-AF65-F5344CB8AC3E}">
        <p14:creationId xmlns:p14="http://schemas.microsoft.com/office/powerpoint/2010/main" val="14035316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3047968941"/>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addr_y0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18172912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114</a:t>
            </a:fld>
            <a:endParaRPr lang="zh-CN" altLang="en-US" dirty="0"/>
          </a:p>
        </p:txBody>
      </p:sp>
      <p:pic>
        <p:nvPicPr>
          <p:cNvPr id="4" name="圖片 3">
            <a:extLst>
              <a:ext uri="{FF2B5EF4-FFF2-40B4-BE49-F238E27FC236}">
                <a16:creationId xmlns:a16="http://schemas.microsoft.com/office/drawing/2014/main" id="{217695E9-BBCD-46A1-A9D9-2F9ADACC993A}"/>
              </a:ext>
            </a:extLst>
          </p:cNvPr>
          <p:cNvPicPr>
            <a:picLocks noChangeAspect="1"/>
          </p:cNvPicPr>
          <p:nvPr/>
        </p:nvPicPr>
        <p:blipFill>
          <a:blip r:embed="rId3"/>
          <a:stretch>
            <a:fillRect/>
          </a:stretch>
        </p:blipFill>
        <p:spPr>
          <a:xfrm>
            <a:off x="336000" y="1620143"/>
            <a:ext cx="11520000" cy="3617714"/>
          </a:xfrm>
          <a:prstGeom prst="rect">
            <a:avLst/>
          </a:prstGeom>
        </p:spPr>
      </p:pic>
    </p:spTree>
    <p:extLst>
      <p:ext uri="{BB962C8B-B14F-4D97-AF65-F5344CB8AC3E}">
        <p14:creationId xmlns:p14="http://schemas.microsoft.com/office/powerpoint/2010/main" val="15351437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115</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challenge </a:t>
            </a:r>
            <a:r>
              <a:rPr lang="zh-TW" altLang="en-US" dirty="0">
                <a:latin typeface="Times New Roman" panose="02020603050405020304" pitchFamily="18" charset="0"/>
                <a:cs typeface="Times New Roman" panose="02020603050405020304" pitchFamily="18" charset="0"/>
              </a:rPr>
              <a:t>𝑐</a:t>
            </a:r>
            <a:r>
              <a:rPr lang="en-US" altLang="zh-TW" dirty="0">
                <a:latin typeface="Times New Roman" panose="02020603050405020304" pitchFamily="18" charset="0"/>
                <a:cs typeface="Times New Roman" panose="02020603050405020304" pitchFamily="18" charset="0"/>
              </a:rPr>
              <a:t>c based on the commitment </a:t>
            </a:r>
            <a:r>
              <a:rPr lang="zh-TW" altLang="en-US" dirty="0">
                <a:latin typeface="Times New Roman" panose="02020603050405020304" pitchFamily="18" charset="0"/>
                <a:cs typeface="Times New Roman" panose="02020603050405020304" pitchFamily="18" charset="0"/>
              </a:rPr>
              <a:t>𝑤</a:t>
            </a:r>
            <a:r>
              <a:rPr lang="en-US" altLang="zh-TW" dirty="0">
                <a:latin typeface="Times New Roman" panose="02020603050405020304" pitchFamily="18" charset="0"/>
                <a:cs typeface="Times New Roman" panose="02020603050405020304" pitchFamily="18" charset="0"/>
              </a:rPr>
              <a:t>1 and the message to be signed, represented by </a:t>
            </a:r>
            <a:r>
              <a:rPr lang="zh-TW" altLang="en-US" dirty="0">
                <a:latin typeface="Times New Roman" panose="02020603050405020304" pitchFamily="18" charset="0"/>
                <a:cs typeface="Times New Roman" panose="02020603050405020304" pitchFamily="18" charset="0"/>
              </a:rPr>
              <a:t>𝜇</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SIB_mode</a:t>
            </a:r>
            <a:r>
              <a:rPr lang="en-US" altLang="zh-TW" dirty="0">
                <a:latin typeface="Times New Roman" panose="02020603050405020304" pitchFamily="18" charset="0"/>
                <a:cs typeface="Times New Roman" panose="02020603050405020304" pitchFamily="18" charset="0"/>
              </a:rPr>
              <a:t> (3)</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c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58A20B5C-429C-4042-A709-F60FB643F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59039"/>
            <a:ext cx="6480000" cy="3490659"/>
          </a:xfrm>
          <a:prstGeom prst="rect">
            <a:avLst/>
          </a:prstGeom>
        </p:spPr>
      </p:pic>
    </p:spTree>
    <p:extLst>
      <p:ext uri="{BB962C8B-B14F-4D97-AF65-F5344CB8AC3E}">
        <p14:creationId xmlns:p14="http://schemas.microsoft.com/office/powerpoint/2010/main" val="3753639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116</a:t>
            </a:fld>
            <a:endParaRPr lang="zh-CN" altLang="en-US" dirty="0"/>
          </a:p>
        </p:txBody>
      </p:sp>
      <p:pic>
        <p:nvPicPr>
          <p:cNvPr id="13" name="圖片 12">
            <a:extLst>
              <a:ext uri="{FF2B5EF4-FFF2-40B4-BE49-F238E27FC236}">
                <a16:creationId xmlns:a16="http://schemas.microsoft.com/office/drawing/2014/main" id="{7DEB79C6-689D-4A21-9ED8-951A70AD5733}"/>
              </a:ext>
            </a:extLst>
          </p:cNvPr>
          <p:cNvPicPr>
            <a:picLocks noChangeAspect="1"/>
          </p:cNvPicPr>
          <p:nvPr/>
        </p:nvPicPr>
        <p:blipFill>
          <a:blip r:embed="rId3"/>
          <a:stretch>
            <a:fillRect/>
          </a:stretch>
        </p:blipFill>
        <p:spPr>
          <a:xfrm>
            <a:off x="1389993" y="719475"/>
            <a:ext cx="9412013" cy="5572903"/>
          </a:xfrm>
          <a:prstGeom prst="rect">
            <a:avLst/>
          </a:prstGeom>
        </p:spPr>
      </p:pic>
    </p:spTree>
    <p:extLst>
      <p:ext uri="{BB962C8B-B14F-4D97-AF65-F5344CB8AC3E}">
        <p14:creationId xmlns:p14="http://schemas.microsoft.com/office/powerpoint/2010/main" val="1828594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pic>
        <p:nvPicPr>
          <p:cNvPr id="14" name="圖片 13">
            <a:extLst>
              <a:ext uri="{FF2B5EF4-FFF2-40B4-BE49-F238E27FC236}">
                <a16:creationId xmlns:a16="http://schemas.microsoft.com/office/drawing/2014/main" id="{9A6D0E5F-A1EB-47D0-AF66-EE9156DC823A}"/>
              </a:ext>
            </a:extLst>
          </p:cNvPr>
          <p:cNvPicPr>
            <a:picLocks noChangeAspect="1"/>
          </p:cNvPicPr>
          <p:nvPr/>
        </p:nvPicPr>
        <p:blipFill>
          <a:blip r:embed="rId3"/>
          <a:stretch>
            <a:fillRect/>
          </a:stretch>
        </p:blipFill>
        <p:spPr>
          <a:xfrm>
            <a:off x="854390" y="1230078"/>
            <a:ext cx="3093726" cy="4103921"/>
          </a:xfrm>
          <a:prstGeom prst="rect">
            <a:avLst/>
          </a:prstGeom>
        </p:spPr>
      </p:pic>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117</a:t>
            </a:fld>
            <a:endParaRPr lang="zh-CN" altLang="en-US" dirty="0"/>
          </a:p>
        </p:txBody>
      </p:sp>
      <p:pic>
        <p:nvPicPr>
          <p:cNvPr id="4" name="圖片 3">
            <a:extLst>
              <a:ext uri="{FF2B5EF4-FFF2-40B4-BE49-F238E27FC236}">
                <a16:creationId xmlns:a16="http://schemas.microsoft.com/office/drawing/2014/main" id="{E28812A8-2274-4E38-901D-99764E7FEE2E}"/>
              </a:ext>
            </a:extLst>
          </p:cNvPr>
          <p:cNvPicPr>
            <a:picLocks noChangeAspect="1"/>
          </p:cNvPicPr>
          <p:nvPr/>
        </p:nvPicPr>
        <p:blipFill>
          <a:blip r:embed="rId4"/>
          <a:stretch>
            <a:fillRect/>
          </a:stretch>
        </p:blipFill>
        <p:spPr>
          <a:xfrm>
            <a:off x="4762049" y="971347"/>
            <a:ext cx="6716519" cy="5114050"/>
          </a:xfrm>
          <a:prstGeom prst="rect">
            <a:avLst/>
          </a:prstGeom>
        </p:spPr>
      </p:pic>
      <p:sp>
        <p:nvSpPr>
          <p:cNvPr id="5" name="矩形 4">
            <a:extLst>
              <a:ext uri="{FF2B5EF4-FFF2-40B4-BE49-F238E27FC236}">
                <a16:creationId xmlns:a16="http://schemas.microsoft.com/office/drawing/2014/main" id="{AE4B2BC1-F1AF-4486-B8D6-5114DB327F84}"/>
              </a:ext>
            </a:extLst>
          </p:cNvPr>
          <p:cNvSpPr/>
          <p:nvPr/>
        </p:nvSpPr>
        <p:spPr>
          <a:xfrm>
            <a:off x="8564880" y="4551045"/>
            <a:ext cx="2047240" cy="9607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2B84158B-D689-42DB-9898-97C262A6AF30}"/>
              </a:ext>
            </a:extLst>
          </p:cNvPr>
          <p:cNvSpPr/>
          <p:nvPr/>
        </p:nvSpPr>
        <p:spPr>
          <a:xfrm>
            <a:off x="8639174" y="4293870"/>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A3778DE-16A1-4ECB-8EDD-59AC724BDECE}"/>
              </a:ext>
            </a:extLst>
          </p:cNvPr>
          <p:cNvSpPr/>
          <p:nvPr/>
        </p:nvSpPr>
        <p:spPr>
          <a:xfrm>
            <a:off x="7840908" y="2824921"/>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869B2466-9BA2-4F01-9111-7F559E0EFFFD}"/>
              </a:ext>
            </a:extLst>
          </p:cNvPr>
          <p:cNvSpPr/>
          <p:nvPr/>
        </p:nvSpPr>
        <p:spPr>
          <a:xfrm>
            <a:off x="1714428" y="2448560"/>
            <a:ext cx="1516452" cy="30435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6DDABB2-9D3B-4C05-B597-1A0FC6C37431}"/>
              </a:ext>
            </a:extLst>
          </p:cNvPr>
          <p:cNvSpPr/>
          <p:nvPr/>
        </p:nvSpPr>
        <p:spPr>
          <a:xfrm>
            <a:off x="1714428" y="418678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389C38-8A73-4E28-9687-272B4CFD511A}"/>
              </a:ext>
            </a:extLst>
          </p:cNvPr>
          <p:cNvSpPr/>
          <p:nvPr/>
        </p:nvSpPr>
        <p:spPr>
          <a:xfrm>
            <a:off x="1714428" y="493205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C88AA101-43C4-4CD1-B43A-5093C5812BC5}"/>
              </a:ext>
            </a:extLst>
          </p:cNvPr>
          <p:cNvSpPr/>
          <p:nvPr/>
        </p:nvSpPr>
        <p:spPr>
          <a:xfrm>
            <a:off x="8639174" y="3810952"/>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804ED6D-107D-4CBF-A96A-F529CA274D57}"/>
              </a:ext>
            </a:extLst>
          </p:cNvPr>
          <p:cNvSpPr/>
          <p:nvPr/>
        </p:nvSpPr>
        <p:spPr>
          <a:xfrm>
            <a:off x="8639174" y="5526085"/>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接點: 弧形 24">
            <a:extLst>
              <a:ext uri="{FF2B5EF4-FFF2-40B4-BE49-F238E27FC236}">
                <a16:creationId xmlns:a16="http://schemas.microsoft.com/office/drawing/2014/main" id="{A9C6B377-90FB-4DCF-929C-431BC9218184}"/>
              </a:ext>
            </a:extLst>
          </p:cNvPr>
          <p:cNvCxnSpPr>
            <a:stCxn id="24" idx="1"/>
            <a:endCxn id="23" idx="1"/>
          </p:cNvCxnSpPr>
          <p:nvPr/>
        </p:nvCxnSpPr>
        <p:spPr>
          <a:xfrm rot="10800000">
            <a:off x="8639174" y="3930016"/>
            <a:ext cx="12700" cy="1715133"/>
          </a:xfrm>
          <a:prstGeom prst="curvedConnector3">
            <a:avLst>
              <a:gd name="adj1" fmla="val 1800000"/>
            </a:avLst>
          </a:prstGeom>
          <a:ln w="127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接點: 弧形 26">
            <a:extLst>
              <a:ext uri="{FF2B5EF4-FFF2-40B4-BE49-F238E27FC236}">
                <a16:creationId xmlns:a16="http://schemas.microsoft.com/office/drawing/2014/main" id="{C34F95EC-C87C-428E-A5A4-599C5F60E127}"/>
              </a:ext>
            </a:extLst>
          </p:cNvPr>
          <p:cNvCxnSpPr>
            <a:stCxn id="11" idx="3"/>
            <a:endCxn id="10" idx="3"/>
          </p:cNvCxnSpPr>
          <p:nvPr/>
        </p:nvCxnSpPr>
        <p:spPr>
          <a:xfrm>
            <a:off x="8650534" y="2943984"/>
            <a:ext cx="798266" cy="1468949"/>
          </a:xfrm>
          <a:prstGeom prst="curvedConnector3">
            <a:avLst>
              <a:gd name="adj1" fmla="val 12863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680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118</a:t>
            </a:fld>
            <a:endParaRPr lang="zh-CN" altLang="en-US" dirty="0"/>
          </a:p>
        </p:txBody>
      </p:sp>
      <p:pic>
        <p:nvPicPr>
          <p:cNvPr id="10" name="圖片 9">
            <a:extLst>
              <a:ext uri="{FF2B5EF4-FFF2-40B4-BE49-F238E27FC236}">
                <a16:creationId xmlns:a16="http://schemas.microsoft.com/office/drawing/2014/main" id="{26AAE8D0-35B0-474A-B8E9-87794EFB0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424" y="1041700"/>
            <a:ext cx="7402376" cy="4917140"/>
          </a:xfrm>
          <a:prstGeom prst="rect">
            <a:avLst/>
          </a:prstGeom>
        </p:spPr>
      </p:pic>
    </p:spTree>
    <p:extLst>
      <p:ext uri="{BB962C8B-B14F-4D97-AF65-F5344CB8AC3E}">
        <p14:creationId xmlns:p14="http://schemas.microsoft.com/office/powerpoint/2010/main" val="29235056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119</a:t>
            </a:fld>
            <a:endParaRPr lang="zh-CN" altLang="en-US" dirty="0"/>
          </a:p>
        </p:txBody>
      </p:sp>
      <p:pic>
        <p:nvPicPr>
          <p:cNvPr id="5" name="圖片 4">
            <a:extLst>
              <a:ext uri="{FF2B5EF4-FFF2-40B4-BE49-F238E27FC236}">
                <a16:creationId xmlns:a16="http://schemas.microsoft.com/office/drawing/2014/main" id="{4358B9D5-E2A2-4B93-B57E-E855C27DF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000" y="851295"/>
            <a:ext cx="10080000" cy="5687340"/>
          </a:xfrm>
          <a:prstGeom prst="rect">
            <a:avLst/>
          </a:prstGeom>
        </p:spPr>
      </p:pic>
    </p:spTree>
    <p:extLst>
      <p:ext uri="{BB962C8B-B14F-4D97-AF65-F5344CB8AC3E}">
        <p14:creationId xmlns:p14="http://schemas.microsoft.com/office/powerpoint/2010/main" val="4157483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
        <p:nvSpPr>
          <p:cNvPr id="2" name="投影片編號版面配置區 1">
            <a:extLst>
              <a:ext uri="{FF2B5EF4-FFF2-40B4-BE49-F238E27FC236}">
                <a16:creationId xmlns:a16="http://schemas.microsoft.com/office/drawing/2014/main" id="{4B180F6A-87B8-F361-EC9A-8B42456E53A3}"/>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Tree>
    <p:extLst>
      <p:ext uri="{BB962C8B-B14F-4D97-AF65-F5344CB8AC3E}">
        <p14:creationId xmlns:p14="http://schemas.microsoft.com/office/powerpoint/2010/main" val="4237934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120</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84929869"/>
              </p:ext>
            </p:extLst>
          </p:nvPr>
        </p:nvGraphicFramePr>
        <p:xfrm>
          <a:off x="1602712" y="793479"/>
          <a:ext cx="8986576" cy="5271042"/>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ci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addr_ci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addr_cj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1520191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121</a:t>
            </a:fld>
            <a:endParaRPr lang="zh-CN" altLang="en-US" dirty="0"/>
          </a:p>
        </p:txBody>
      </p:sp>
      <p:pic>
        <p:nvPicPr>
          <p:cNvPr id="3" name="圖片 2">
            <a:extLst>
              <a:ext uri="{FF2B5EF4-FFF2-40B4-BE49-F238E27FC236}">
                <a16:creationId xmlns:a16="http://schemas.microsoft.com/office/drawing/2014/main" id="{7E20EB6A-A8FC-4792-B4CC-13EBB46C25D1}"/>
              </a:ext>
            </a:extLst>
          </p:cNvPr>
          <p:cNvPicPr>
            <a:picLocks noChangeAspect="1"/>
          </p:cNvPicPr>
          <p:nvPr/>
        </p:nvPicPr>
        <p:blipFill>
          <a:blip r:embed="rId3"/>
          <a:stretch>
            <a:fillRect/>
          </a:stretch>
        </p:blipFill>
        <p:spPr>
          <a:xfrm>
            <a:off x="720898" y="1141820"/>
            <a:ext cx="10800000" cy="4574359"/>
          </a:xfrm>
          <a:prstGeom prst="rect">
            <a:avLst/>
          </a:prstGeom>
        </p:spPr>
      </p:pic>
    </p:spTree>
    <p:extLst>
      <p:ext uri="{BB962C8B-B14F-4D97-AF65-F5344CB8AC3E}">
        <p14:creationId xmlns:p14="http://schemas.microsoft.com/office/powerpoint/2010/main" val="374715694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036141" cy="400110"/>
            <a:chOff x="568442" y="319364"/>
            <a:chExt cx="303614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93862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Design Compiler – 49.3 ns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9" name="圖片 8">
            <a:extLst>
              <a:ext uri="{FF2B5EF4-FFF2-40B4-BE49-F238E27FC236}">
                <a16:creationId xmlns:a16="http://schemas.microsoft.com/office/drawing/2014/main" id="{6B4F17B8-355E-4E9F-A602-3B272832FBDC}"/>
              </a:ext>
            </a:extLst>
          </p:cNvPr>
          <p:cNvPicPr>
            <a:picLocks noChangeAspect="1"/>
          </p:cNvPicPr>
          <p:nvPr/>
        </p:nvPicPr>
        <p:blipFill rotWithShape="1">
          <a:blip r:embed="rId3"/>
          <a:srcRect r="38240"/>
          <a:stretch/>
        </p:blipFill>
        <p:spPr>
          <a:xfrm>
            <a:off x="7109350" y="876299"/>
            <a:ext cx="4320000" cy="5434612"/>
          </a:xfrm>
          <a:prstGeom prst="rect">
            <a:avLst/>
          </a:prstGeom>
        </p:spPr>
      </p:pic>
      <p:pic>
        <p:nvPicPr>
          <p:cNvPr id="10" name="圖片 9">
            <a:extLst>
              <a:ext uri="{FF2B5EF4-FFF2-40B4-BE49-F238E27FC236}">
                <a16:creationId xmlns:a16="http://schemas.microsoft.com/office/drawing/2014/main" id="{5CE1D31A-F62B-4822-8396-A40FBC7501AC}"/>
              </a:ext>
            </a:extLst>
          </p:cNvPr>
          <p:cNvPicPr>
            <a:picLocks noChangeAspect="1"/>
          </p:cNvPicPr>
          <p:nvPr/>
        </p:nvPicPr>
        <p:blipFill>
          <a:blip r:embed="rId4"/>
          <a:stretch>
            <a:fillRect/>
          </a:stretch>
        </p:blipFill>
        <p:spPr>
          <a:xfrm>
            <a:off x="568442" y="2322181"/>
            <a:ext cx="6443392" cy="1756435"/>
          </a:xfrm>
          <a:prstGeom prst="rect">
            <a:avLst/>
          </a:prstGeom>
        </p:spPr>
      </p:pic>
      <p:sp>
        <p:nvSpPr>
          <p:cNvPr id="12" name="矩形 11">
            <a:extLst>
              <a:ext uri="{FF2B5EF4-FFF2-40B4-BE49-F238E27FC236}">
                <a16:creationId xmlns:a16="http://schemas.microsoft.com/office/drawing/2014/main" id="{F342DF08-0908-4A0C-855F-F0FD3CAF6C48}"/>
              </a:ext>
            </a:extLst>
          </p:cNvPr>
          <p:cNvSpPr/>
          <p:nvPr/>
        </p:nvSpPr>
        <p:spPr>
          <a:xfrm>
            <a:off x="7063378" y="5707737"/>
            <a:ext cx="4325348" cy="2072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3BB8598A-0E4F-4C7D-B776-B556A9E24474}"/>
              </a:ext>
            </a:extLst>
          </p:cNvPr>
          <p:cNvSpPr/>
          <p:nvPr/>
        </p:nvSpPr>
        <p:spPr>
          <a:xfrm>
            <a:off x="6095999" y="3507880"/>
            <a:ext cx="638175" cy="2259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488555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520248" cy="400110"/>
            <a:chOff x="568442" y="319364"/>
            <a:chExt cx="352024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4227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D5A7EA4-B8A5-44E3-8A31-ECAD9F7D007E}"/>
              </a:ext>
            </a:extLst>
          </p:cNvPr>
          <p:cNvPicPr>
            <a:picLocks noChangeAspect="1"/>
          </p:cNvPicPr>
          <p:nvPr/>
        </p:nvPicPr>
        <p:blipFill>
          <a:blip r:embed="rId3"/>
          <a:stretch>
            <a:fillRect/>
          </a:stretch>
        </p:blipFill>
        <p:spPr>
          <a:xfrm>
            <a:off x="568442" y="1083887"/>
            <a:ext cx="10800000" cy="4926614"/>
          </a:xfrm>
          <a:prstGeom prst="rect">
            <a:avLst/>
          </a:prstGeom>
        </p:spPr>
      </p:pic>
    </p:spTree>
    <p:extLst>
      <p:ext uri="{BB962C8B-B14F-4D97-AF65-F5344CB8AC3E}">
        <p14:creationId xmlns:p14="http://schemas.microsoft.com/office/powerpoint/2010/main" val="32478011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520248" cy="400110"/>
            <a:chOff x="568442" y="319364"/>
            <a:chExt cx="352024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4227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3" name="群組 2">
            <a:extLst>
              <a:ext uri="{FF2B5EF4-FFF2-40B4-BE49-F238E27FC236}">
                <a16:creationId xmlns:a16="http://schemas.microsoft.com/office/drawing/2014/main" id="{D239D65D-14B1-478B-80DC-D8F1EC09A3E4}"/>
              </a:ext>
            </a:extLst>
          </p:cNvPr>
          <p:cNvGrpSpPr/>
          <p:nvPr/>
        </p:nvGrpSpPr>
        <p:grpSpPr>
          <a:xfrm>
            <a:off x="568442" y="1524739"/>
            <a:ext cx="10800000" cy="2975086"/>
            <a:chOff x="336000" y="1105639"/>
            <a:chExt cx="11520000" cy="2975086"/>
          </a:xfrm>
        </p:grpSpPr>
        <p:pic>
          <p:nvPicPr>
            <p:cNvPr id="2" name="圖片 1">
              <a:extLst>
                <a:ext uri="{FF2B5EF4-FFF2-40B4-BE49-F238E27FC236}">
                  <a16:creationId xmlns:a16="http://schemas.microsoft.com/office/drawing/2014/main" id="{EB262B63-FF5A-496E-9BAD-BA00557EF6C5}"/>
                </a:ext>
              </a:extLst>
            </p:cNvPr>
            <p:cNvPicPr>
              <a:picLocks noChangeAspect="1"/>
            </p:cNvPicPr>
            <p:nvPr/>
          </p:nvPicPr>
          <p:blipFill rotWithShape="1">
            <a:blip r:embed="rId3"/>
            <a:srcRect b="80337"/>
            <a:stretch/>
          </p:blipFill>
          <p:spPr>
            <a:xfrm>
              <a:off x="336000" y="1105639"/>
              <a:ext cx="11520000" cy="913662"/>
            </a:xfrm>
            <a:prstGeom prst="rect">
              <a:avLst/>
            </a:prstGeom>
          </p:spPr>
        </p:pic>
        <p:pic>
          <p:nvPicPr>
            <p:cNvPr id="6" name="圖片 5">
              <a:extLst>
                <a:ext uri="{FF2B5EF4-FFF2-40B4-BE49-F238E27FC236}">
                  <a16:creationId xmlns:a16="http://schemas.microsoft.com/office/drawing/2014/main" id="{C05EE531-7947-413C-8DC8-36F9C92D97A3}"/>
                </a:ext>
              </a:extLst>
            </p:cNvPr>
            <p:cNvPicPr>
              <a:picLocks noChangeAspect="1"/>
            </p:cNvPicPr>
            <p:nvPr/>
          </p:nvPicPr>
          <p:blipFill rotWithShape="1">
            <a:blip r:embed="rId3"/>
            <a:srcRect t="55637"/>
            <a:stretch/>
          </p:blipFill>
          <p:spPr>
            <a:xfrm>
              <a:off x="336000" y="2019301"/>
              <a:ext cx="11520000" cy="2061424"/>
            </a:xfrm>
            <a:prstGeom prst="rect">
              <a:avLst/>
            </a:prstGeom>
          </p:spPr>
        </p:pic>
      </p:grpSp>
    </p:spTree>
    <p:extLst>
      <p:ext uri="{BB962C8B-B14F-4D97-AF65-F5344CB8AC3E}">
        <p14:creationId xmlns:p14="http://schemas.microsoft.com/office/powerpoint/2010/main" val="4678893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2988051" cy="400110"/>
            <a:chOff x="568442" y="319364"/>
            <a:chExt cx="298805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89053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Critical Path - Multiplexer</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BEBC9D0C-7661-4F5E-A527-17A45635DF35}"/>
              </a:ext>
            </a:extLst>
          </p:cNvPr>
          <p:cNvPicPr>
            <a:picLocks noChangeAspect="1"/>
          </p:cNvPicPr>
          <p:nvPr/>
        </p:nvPicPr>
        <p:blipFill>
          <a:blip r:embed="rId3"/>
          <a:stretch>
            <a:fillRect/>
          </a:stretch>
        </p:blipFill>
        <p:spPr>
          <a:xfrm>
            <a:off x="568442" y="1155007"/>
            <a:ext cx="3621655" cy="5040000"/>
          </a:xfrm>
          <a:prstGeom prst="rect">
            <a:avLst/>
          </a:prstGeom>
        </p:spPr>
      </p:pic>
      <p:pic>
        <p:nvPicPr>
          <p:cNvPr id="4" name="圖片 3">
            <a:extLst>
              <a:ext uri="{FF2B5EF4-FFF2-40B4-BE49-F238E27FC236}">
                <a16:creationId xmlns:a16="http://schemas.microsoft.com/office/drawing/2014/main" id="{6AD43CCC-A324-4F5B-8B01-196F6716758B}"/>
              </a:ext>
            </a:extLst>
          </p:cNvPr>
          <p:cNvPicPr>
            <a:picLocks noChangeAspect="1"/>
          </p:cNvPicPr>
          <p:nvPr/>
        </p:nvPicPr>
        <p:blipFill>
          <a:blip r:embed="rId4"/>
          <a:stretch>
            <a:fillRect/>
          </a:stretch>
        </p:blipFill>
        <p:spPr>
          <a:xfrm>
            <a:off x="4332535" y="1155007"/>
            <a:ext cx="3588436" cy="5040000"/>
          </a:xfrm>
          <a:prstGeom prst="rect">
            <a:avLst/>
          </a:prstGeom>
        </p:spPr>
      </p:pic>
      <p:pic>
        <p:nvPicPr>
          <p:cNvPr id="5" name="圖片 4">
            <a:extLst>
              <a:ext uri="{FF2B5EF4-FFF2-40B4-BE49-F238E27FC236}">
                <a16:creationId xmlns:a16="http://schemas.microsoft.com/office/drawing/2014/main" id="{82A9B951-0D3B-4773-86F3-CC5DD3B48F8D}"/>
              </a:ext>
            </a:extLst>
          </p:cNvPr>
          <p:cNvPicPr>
            <a:picLocks noChangeAspect="1"/>
          </p:cNvPicPr>
          <p:nvPr/>
        </p:nvPicPr>
        <p:blipFill>
          <a:blip r:embed="rId5"/>
          <a:stretch>
            <a:fillRect/>
          </a:stretch>
        </p:blipFill>
        <p:spPr>
          <a:xfrm>
            <a:off x="8063409" y="1155007"/>
            <a:ext cx="3624208" cy="5040000"/>
          </a:xfrm>
          <a:prstGeom prst="rect">
            <a:avLst/>
          </a:prstGeom>
        </p:spPr>
      </p:pic>
      <p:sp>
        <p:nvSpPr>
          <p:cNvPr id="15" name="矩形 14">
            <a:extLst>
              <a:ext uri="{FF2B5EF4-FFF2-40B4-BE49-F238E27FC236}">
                <a16:creationId xmlns:a16="http://schemas.microsoft.com/office/drawing/2014/main" id="{ECA950EE-64E1-4F28-81C1-C5B07265C88C}"/>
              </a:ext>
            </a:extLst>
          </p:cNvPr>
          <p:cNvSpPr/>
          <p:nvPr/>
        </p:nvSpPr>
        <p:spPr>
          <a:xfrm>
            <a:off x="971548" y="1776413"/>
            <a:ext cx="288000" cy="44185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767C5332-CA5C-4D38-A984-E8A789CEE7D8}"/>
              </a:ext>
            </a:extLst>
          </p:cNvPr>
          <p:cNvSpPr/>
          <p:nvPr/>
        </p:nvSpPr>
        <p:spPr>
          <a:xfrm>
            <a:off x="3350849" y="6322762"/>
            <a:ext cx="8479201" cy="307777"/>
          </a:xfrm>
          <a:prstGeom prst="rect">
            <a:avLst/>
          </a:prstGeom>
        </p:spPr>
        <p:txBody>
          <a:bodyPr wrap="square">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In the </a:t>
            </a:r>
            <a:r>
              <a:rPr lang="en-US" altLang="zh-TW" sz="1400" dirty="0" err="1">
                <a:solidFill>
                  <a:srgbClr val="FF0000"/>
                </a:solidFill>
                <a:latin typeface="Times New Roman" panose="02020603050405020304" pitchFamily="18" charset="0"/>
                <a:cs typeface="Times New Roman" panose="02020603050405020304" pitchFamily="18" charset="0"/>
              </a:rPr>
              <a:t>ExpandS</a:t>
            </a:r>
            <a:r>
              <a:rPr lang="en-US" altLang="zh-TW" sz="1400" dirty="0">
                <a:solidFill>
                  <a:srgbClr val="FF0000"/>
                </a:solidFill>
                <a:latin typeface="Times New Roman" panose="02020603050405020304" pitchFamily="18" charset="0"/>
                <a:cs typeface="Times New Roman" panose="02020603050405020304" pitchFamily="18" charset="0"/>
              </a:rPr>
              <a:t> mode, the required delay introduced by the multiplexer is calculated as 36.91 – 0.89 = 36.02 ns.</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4E175D87-26A7-4244-8736-9F4C8FF76C29}"/>
              </a:ext>
            </a:extLst>
          </p:cNvPr>
          <p:cNvSpPr/>
          <p:nvPr/>
        </p:nvSpPr>
        <p:spPr>
          <a:xfrm>
            <a:off x="4736850" y="1155006"/>
            <a:ext cx="288000" cy="504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BA868CF3-6B08-4337-B8C3-D25D6657EC0D}"/>
              </a:ext>
            </a:extLst>
          </p:cNvPr>
          <p:cNvSpPr/>
          <p:nvPr/>
        </p:nvSpPr>
        <p:spPr>
          <a:xfrm>
            <a:off x="8463374" y="1155006"/>
            <a:ext cx="288000" cy="47600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954682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7296923" cy="400110"/>
            <a:chOff x="568442" y="319364"/>
            <a:chExt cx="7296923"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719940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Circuit Optimization — Replacing Multiplexers with Shift Registers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126</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8299277"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original Sampler modules used multiplexers for data selection.</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This optimization replaces the selection logic with a shift register-based structure.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Effectively reduces logic utilization and simplifies control flow.</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Supports five operation modes, each tailored for different data flow requirements.</a:t>
            </a:r>
            <a:endParaRPr lang="zh-TW" altLang="en-US" dirty="0">
              <a:latin typeface="Times New Roman" panose="02020603050405020304" pitchFamily="18" charset="0"/>
              <a:cs typeface="Times New Roman" panose="02020603050405020304" pitchFamily="18" charset="0"/>
            </a:endParaRPr>
          </a:p>
        </p:txBody>
      </p:sp>
      <p:graphicFrame>
        <p:nvGraphicFramePr>
          <p:cNvPr id="12" name="表格 11">
            <a:extLst>
              <a:ext uri="{FF2B5EF4-FFF2-40B4-BE49-F238E27FC236}">
                <a16:creationId xmlns:a16="http://schemas.microsoft.com/office/drawing/2014/main" id="{2F5A9443-0BCC-4EBC-99BE-83F0DE984C12}"/>
              </a:ext>
            </a:extLst>
          </p:cNvPr>
          <p:cNvGraphicFramePr>
            <a:graphicFrameLocks noGrp="1"/>
          </p:cNvGraphicFramePr>
          <p:nvPr>
            <p:extLst>
              <p:ext uri="{D42A27DB-BD31-4B8C-83A1-F6EECF244321}">
                <p14:modId xmlns:p14="http://schemas.microsoft.com/office/powerpoint/2010/main" val="1428688207"/>
              </p:ext>
            </p:extLst>
          </p:nvPr>
        </p:nvGraphicFramePr>
        <p:xfrm>
          <a:off x="1162050" y="3215041"/>
          <a:ext cx="8439150" cy="3016272"/>
        </p:xfrm>
        <a:graphic>
          <a:graphicData uri="http://schemas.openxmlformats.org/drawingml/2006/table">
            <a:tbl>
              <a:tblPr firstRow="1" bandRow="1">
                <a:tableStyleId>{5C22544A-7EE6-4342-B048-85BDC9FD1C3A}</a:tableStyleId>
              </a:tblPr>
              <a:tblGrid>
                <a:gridCol w="1948632">
                  <a:extLst>
                    <a:ext uri="{9D8B030D-6E8A-4147-A177-3AD203B41FA5}">
                      <a16:colId xmlns:a16="http://schemas.microsoft.com/office/drawing/2014/main" val="2950784667"/>
                    </a:ext>
                  </a:extLst>
                </a:gridCol>
                <a:gridCol w="4802688">
                  <a:extLst>
                    <a:ext uri="{9D8B030D-6E8A-4147-A177-3AD203B41FA5}">
                      <a16:colId xmlns:a16="http://schemas.microsoft.com/office/drawing/2014/main" val="3392649446"/>
                    </a:ext>
                  </a:extLst>
                </a:gridCol>
                <a:gridCol w="1687830">
                  <a:extLst>
                    <a:ext uri="{9D8B030D-6E8A-4147-A177-3AD203B41FA5}">
                      <a16:colId xmlns:a16="http://schemas.microsoft.com/office/drawing/2014/main" val="1981261293"/>
                    </a:ext>
                  </a:extLst>
                </a:gridCol>
              </a:tblGrid>
              <a:tr h="502712">
                <a:tc>
                  <a:txBody>
                    <a:bodyPr/>
                    <a:lstStyle/>
                    <a:p>
                      <a:pPr algn="ct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Shift Register Behavior</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 Bits</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502712">
                <a:tc>
                  <a:txBody>
                    <a:bodyPr/>
                    <a:lstStyle/>
                    <a:p>
                      <a:pPr algn="ct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8'd0, </a:t>
                      </a:r>
                      <a:r>
                        <a:rPr lang="en-US" altLang="zh-TW" sz="12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[1087:8]}</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502712">
                <a:tc>
                  <a:txBody>
                    <a:bodyPr/>
                    <a:lstStyle/>
                    <a:p>
                      <a:pPr algn="ct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[1343:48]}</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502712">
                <a:tc>
                  <a:txBody>
                    <a:bodyPr/>
                    <a:lstStyle/>
                    <a:p>
                      <a:pPr algn="ct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ExpandMASK</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36'd0,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[1087:36]}</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502712">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SampleInBall_0</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64'd0,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[1087:64]}</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02712">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SampleInBall_1</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8'd0,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[1087:8]}</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bl>
          </a:graphicData>
        </a:graphic>
      </p:graphicFrame>
    </p:spTree>
    <p:extLst>
      <p:ext uri="{BB962C8B-B14F-4D97-AF65-F5344CB8AC3E}">
        <p14:creationId xmlns:p14="http://schemas.microsoft.com/office/powerpoint/2010/main" val="15326456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520248" cy="400110"/>
            <a:chOff x="568442" y="319364"/>
            <a:chExt cx="352024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4227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6D10683-80A8-4E84-8729-8842D4E5D799}"/>
              </a:ext>
            </a:extLst>
          </p:cNvPr>
          <p:cNvPicPr>
            <a:picLocks noChangeAspect="1"/>
          </p:cNvPicPr>
          <p:nvPr/>
        </p:nvPicPr>
        <p:blipFill>
          <a:blip r:embed="rId3"/>
          <a:stretch>
            <a:fillRect/>
          </a:stretch>
        </p:blipFill>
        <p:spPr>
          <a:xfrm>
            <a:off x="336000" y="1092090"/>
            <a:ext cx="11520000" cy="5028667"/>
          </a:xfrm>
          <a:prstGeom prst="rect">
            <a:avLst/>
          </a:prstGeom>
        </p:spPr>
      </p:pic>
    </p:spTree>
    <p:extLst>
      <p:ext uri="{BB962C8B-B14F-4D97-AF65-F5344CB8AC3E}">
        <p14:creationId xmlns:p14="http://schemas.microsoft.com/office/powerpoint/2010/main" val="265496079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927D95D-4A1C-4CC0-AF64-2B48EB3C25D7}"/>
              </a:ext>
            </a:extLst>
          </p:cNvPr>
          <p:cNvPicPr>
            <a:picLocks noChangeAspect="1"/>
          </p:cNvPicPr>
          <p:nvPr/>
        </p:nvPicPr>
        <p:blipFill>
          <a:blip r:embed="rId3"/>
          <a:stretch>
            <a:fillRect/>
          </a:stretch>
        </p:blipFill>
        <p:spPr>
          <a:xfrm>
            <a:off x="568442" y="1275365"/>
            <a:ext cx="10800000" cy="1904873"/>
          </a:xfrm>
          <a:prstGeom prst="rect">
            <a:avLst/>
          </a:prstGeom>
        </p:spPr>
      </p:pic>
      <p:pic>
        <p:nvPicPr>
          <p:cNvPr id="6" name="圖片 5">
            <a:extLst>
              <a:ext uri="{FF2B5EF4-FFF2-40B4-BE49-F238E27FC236}">
                <a16:creationId xmlns:a16="http://schemas.microsoft.com/office/drawing/2014/main" id="{B7637AEF-F2EF-40DE-8301-8BF8C364AC2D}"/>
              </a:ext>
            </a:extLst>
          </p:cNvPr>
          <p:cNvPicPr>
            <a:picLocks noChangeAspect="1"/>
          </p:cNvPicPr>
          <p:nvPr/>
        </p:nvPicPr>
        <p:blipFill>
          <a:blip r:embed="rId4"/>
          <a:stretch>
            <a:fillRect/>
          </a:stretch>
        </p:blipFill>
        <p:spPr>
          <a:xfrm>
            <a:off x="568442" y="3677763"/>
            <a:ext cx="10800000" cy="1894538"/>
          </a:xfrm>
          <a:prstGeom prst="rect">
            <a:avLst/>
          </a:prstGeom>
        </p:spPr>
      </p:pic>
    </p:spTree>
    <p:extLst>
      <p:ext uri="{BB962C8B-B14F-4D97-AF65-F5344CB8AC3E}">
        <p14:creationId xmlns:p14="http://schemas.microsoft.com/office/powerpoint/2010/main" val="39122776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5B139E0D-3917-4BBD-A258-B6E2A2E52CD5}"/>
              </a:ext>
            </a:extLst>
          </p:cNvPr>
          <p:cNvPicPr>
            <a:picLocks noChangeAspect="1"/>
          </p:cNvPicPr>
          <p:nvPr/>
        </p:nvPicPr>
        <p:blipFill>
          <a:blip r:embed="rId3"/>
          <a:stretch>
            <a:fillRect/>
          </a:stretch>
        </p:blipFill>
        <p:spPr>
          <a:xfrm>
            <a:off x="568442" y="3668614"/>
            <a:ext cx="10800000" cy="1893544"/>
          </a:xfrm>
          <a:prstGeom prst="rect">
            <a:avLst/>
          </a:prstGeom>
        </p:spPr>
      </p:pic>
      <p:pic>
        <p:nvPicPr>
          <p:cNvPr id="2" name="圖片 1">
            <a:extLst>
              <a:ext uri="{FF2B5EF4-FFF2-40B4-BE49-F238E27FC236}">
                <a16:creationId xmlns:a16="http://schemas.microsoft.com/office/drawing/2014/main" id="{1B52BFB5-9A0E-4126-A1FB-26E05EFC7559}"/>
              </a:ext>
            </a:extLst>
          </p:cNvPr>
          <p:cNvPicPr>
            <a:picLocks noChangeAspect="1"/>
          </p:cNvPicPr>
          <p:nvPr/>
        </p:nvPicPr>
        <p:blipFill>
          <a:blip r:embed="rId4"/>
          <a:stretch>
            <a:fillRect/>
          </a:stretch>
        </p:blipFill>
        <p:spPr>
          <a:xfrm>
            <a:off x="568442" y="1122022"/>
            <a:ext cx="10800000" cy="2107870"/>
          </a:xfrm>
          <a:prstGeom prst="rect">
            <a:avLst/>
          </a:prstGeom>
        </p:spPr>
      </p:pic>
    </p:spTree>
    <p:extLst>
      <p:ext uri="{BB962C8B-B14F-4D97-AF65-F5344CB8AC3E}">
        <p14:creationId xmlns:p14="http://schemas.microsoft.com/office/powerpoint/2010/main" val="3387638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
        <p:nvSpPr>
          <p:cNvPr id="2" name="投影片編號版面配置區 1">
            <a:extLst>
              <a:ext uri="{FF2B5EF4-FFF2-40B4-BE49-F238E27FC236}">
                <a16:creationId xmlns:a16="http://schemas.microsoft.com/office/drawing/2014/main" id="{763E7F79-8817-01E5-5842-AFD81A4256E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spTree>
    <p:extLst>
      <p:ext uri="{BB962C8B-B14F-4D97-AF65-F5344CB8AC3E}">
        <p14:creationId xmlns:p14="http://schemas.microsoft.com/office/powerpoint/2010/main" val="19105352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B421A88D-A4E8-47DD-A653-6C9F2B30F529}"/>
              </a:ext>
            </a:extLst>
          </p:cNvPr>
          <p:cNvPicPr>
            <a:picLocks noChangeAspect="1"/>
          </p:cNvPicPr>
          <p:nvPr/>
        </p:nvPicPr>
        <p:blipFill>
          <a:blip r:embed="rId3"/>
          <a:stretch>
            <a:fillRect/>
          </a:stretch>
        </p:blipFill>
        <p:spPr>
          <a:xfrm>
            <a:off x="566030" y="1321267"/>
            <a:ext cx="10800000" cy="2107733"/>
          </a:xfrm>
          <a:prstGeom prst="rect">
            <a:avLst/>
          </a:prstGeom>
        </p:spPr>
      </p:pic>
      <p:pic>
        <p:nvPicPr>
          <p:cNvPr id="5" name="圖片 4">
            <a:extLst>
              <a:ext uri="{FF2B5EF4-FFF2-40B4-BE49-F238E27FC236}">
                <a16:creationId xmlns:a16="http://schemas.microsoft.com/office/drawing/2014/main" id="{BC669781-20CB-4B3F-A041-2E7CCBE3D5DD}"/>
              </a:ext>
            </a:extLst>
          </p:cNvPr>
          <p:cNvPicPr>
            <a:picLocks noChangeAspect="1"/>
          </p:cNvPicPr>
          <p:nvPr/>
        </p:nvPicPr>
        <p:blipFill>
          <a:blip r:embed="rId4"/>
          <a:stretch>
            <a:fillRect/>
          </a:stretch>
        </p:blipFill>
        <p:spPr>
          <a:xfrm>
            <a:off x="566030" y="4066967"/>
            <a:ext cx="10800000" cy="2100946"/>
          </a:xfrm>
          <a:prstGeom prst="rect">
            <a:avLst/>
          </a:prstGeom>
        </p:spPr>
      </p:pic>
    </p:spTree>
    <p:extLst>
      <p:ext uri="{BB962C8B-B14F-4D97-AF65-F5344CB8AC3E}">
        <p14:creationId xmlns:p14="http://schemas.microsoft.com/office/powerpoint/2010/main" val="40135343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F26ACB0E-A2BC-4B22-B3BD-3AB7CF4239C4}"/>
              </a:ext>
            </a:extLst>
          </p:cNvPr>
          <p:cNvPicPr>
            <a:picLocks noChangeAspect="1"/>
          </p:cNvPicPr>
          <p:nvPr/>
        </p:nvPicPr>
        <p:blipFill>
          <a:blip r:embed="rId3"/>
          <a:stretch>
            <a:fillRect/>
          </a:stretch>
        </p:blipFill>
        <p:spPr>
          <a:xfrm>
            <a:off x="568442" y="1305341"/>
            <a:ext cx="10800000" cy="2123659"/>
          </a:xfrm>
          <a:prstGeom prst="rect">
            <a:avLst/>
          </a:prstGeom>
        </p:spPr>
      </p:pic>
      <p:pic>
        <p:nvPicPr>
          <p:cNvPr id="3" name="圖片 2">
            <a:extLst>
              <a:ext uri="{FF2B5EF4-FFF2-40B4-BE49-F238E27FC236}">
                <a16:creationId xmlns:a16="http://schemas.microsoft.com/office/drawing/2014/main" id="{850277DF-6802-4C46-B99D-5276F0BB7B48}"/>
              </a:ext>
            </a:extLst>
          </p:cNvPr>
          <p:cNvPicPr>
            <a:picLocks noChangeAspect="1"/>
          </p:cNvPicPr>
          <p:nvPr/>
        </p:nvPicPr>
        <p:blipFill>
          <a:blip r:embed="rId4"/>
          <a:stretch>
            <a:fillRect/>
          </a:stretch>
        </p:blipFill>
        <p:spPr>
          <a:xfrm>
            <a:off x="568442" y="4051041"/>
            <a:ext cx="10800000" cy="2112303"/>
          </a:xfrm>
          <a:prstGeom prst="rect">
            <a:avLst/>
          </a:prstGeom>
        </p:spPr>
      </p:pic>
    </p:spTree>
    <p:extLst>
      <p:ext uri="{BB962C8B-B14F-4D97-AF65-F5344CB8AC3E}">
        <p14:creationId xmlns:p14="http://schemas.microsoft.com/office/powerpoint/2010/main" val="9129230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5259507" cy="400110"/>
            <a:chOff x="568442" y="319364"/>
            <a:chExt cx="5259507"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51619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93771F4A-55A1-407F-ABCB-7DB0FBF944BE}"/>
              </a:ext>
            </a:extLst>
          </p:cNvPr>
          <p:cNvPicPr>
            <a:picLocks noChangeAspect="1"/>
          </p:cNvPicPr>
          <p:nvPr/>
        </p:nvPicPr>
        <p:blipFill>
          <a:blip r:embed="rId3"/>
          <a:stretch>
            <a:fillRect/>
          </a:stretch>
        </p:blipFill>
        <p:spPr>
          <a:xfrm>
            <a:off x="568442" y="1337177"/>
            <a:ext cx="10800000" cy="1904882"/>
          </a:xfrm>
          <a:prstGeom prst="rect">
            <a:avLst/>
          </a:prstGeom>
        </p:spPr>
      </p:pic>
      <p:pic>
        <p:nvPicPr>
          <p:cNvPr id="3" name="圖片 2">
            <a:extLst>
              <a:ext uri="{FF2B5EF4-FFF2-40B4-BE49-F238E27FC236}">
                <a16:creationId xmlns:a16="http://schemas.microsoft.com/office/drawing/2014/main" id="{AADE1CF7-3950-4227-957B-562F33255450}"/>
              </a:ext>
            </a:extLst>
          </p:cNvPr>
          <p:cNvPicPr>
            <a:picLocks noChangeAspect="1"/>
          </p:cNvPicPr>
          <p:nvPr/>
        </p:nvPicPr>
        <p:blipFill>
          <a:blip r:embed="rId4"/>
          <a:stretch>
            <a:fillRect/>
          </a:stretch>
        </p:blipFill>
        <p:spPr>
          <a:xfrm>
            <a:off x="568442" y="3737862"/>
            <a:ext cx="10800000" cy="1884906"/>
          </a:xfrm>
          <a:prstGeom prst="rect">
            <a:avLst/>
          </a:prstGeom>
        </p:spPr>
      </p:pic>
    </p:spTree>
    <p:extLst>
      <p:ext uri="{BB962C8B-B14F-4D97-AF65-F5344CB8AC3E}">
        <p14:creationId xmlns:p14="http://schemas.microsoft.com/office/powerpoint/2010/main" val="3830658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5259507" cy="400110"/>
            <a:chOff x="568442" y="319364"/>
            <a:chExt cx="5259507"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51619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F37060F8-6C50-439E-819D-4E30B7B29399}"/>
              </a:ext>
            </a:extLst>
          </p:cNvPr>
          <p:cNvPicPr>
            <a:picLocks noChangeAspect="1"/>
          </p:cNvPicPr>
          <p:nvPr/>
        </p:nvPicPr>
        <p:blipFill>
          <a:blip r:embed="rId3"/>
          <a:stretch>
            <a:fillRect/>
          </a:stretch>
        </p:blipFill>
        <p:spPr>
          <a:xfrm>
            <a:off x="568442" y="1328377"/>
            <a:ext cx="10800000" cy="1894538"/>
          </a:xfrm>
          <a:prstGeom prst="rect">
            <a:avLst/>
          </a:prstGeom>
        </p:spPr>
      </p:pic>
      <p:pic>
        <p:nvPicPr>
          <p:cNvPr id="4" name="圖片 3">
            <a:extLst>
              <a:ext uri="{FF2B5EF4-FFF2-40B4-BE49-F238E27FC236}">
                <a16:creationId xmlns:a16="http://schemas.microsoft.com/office/drawing/2014/main" id="{8C44D5D6-AA62-48FE-B548-900ECC26EEF9}"/>
              </a:ext>
            </a:extLst>
          </p:cNvPr>
          <p:cNvPicPr>
            <a:picLocks noChangeAspect="1"/>
          </p:cNvPicPr>
          <p:nvPr/>
        </p:nvPicPr>
        <p:blipFill>
          <a:blip r:embed="rId4"/>
          <a:stretch>
            <a:fillRect/>
          </a:stretch>
        </p:blipFill>
        <p:spPr>
          <a:xfrm>
            <a:off x="568442" y="3860392"/>
            <a:ext cx="10800000" cy="1896530"/>
          </a:xfrm>
          <a:prstGeom prst="rect">
            <a:avLst/>
          </a:prstGeom>
        </p:spPr>
      </p:pic>
    </p:spTree>
    <p:extLst>
      <p:ext uri="{BB962C8B-B14F-4D97-AF65-F5344CB8AC3E}">
        <p14:creationId xmlns:p14="http://schemas.microsoft.com/office/powerpoint/2010/main" val="34213119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5140884" cy="400110"/>
            <a:chOff x="568442" y="319364"/>
            <a:chExt cx="5140884"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504336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B688E837-26EE-4F4D-A792-9DC40E9B8F9B}"/>
              </a:ext>
            </a:extLst>
          </p:cNvPr>
          <p:cNvPicPr>
            <a:picLocks noChangeAspect="1"/>
          </p:cNvPicPr>
          <p:nvPr/>
        </p:nvPicPr>
        <p:blipFill>
          <a:blip r:embed="rId3"/>
          <a:stretch>
            <a:fillRect/>
          </a:stretch>
        </p:blipFill>
        <p:spPr>
          <a:xfrm>
            <a:off x="568442" y="1888394"/>
            <a:ext cx="10800000" cy="2116869"/>
          </a:xfrm>
          <a:prstGeom prst="rect">
            <a:avLst/>
          </a:prstGeom>
        </p:spPr>
      </p:pic>
    </p:spTree>
    <p:extLst>
      <p:ext uri="{BB962C8B-B14F-4D97-AF65-F5344CB8AC3E}">
        <p14:creationId xmlns:p14="http://schemas.microsoft.com/office/powerpoint/2010/main" val="42297997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036141" cy="400110"/>
            <a:chOff x="568442" y="319364"/>
            <a:chExt cx="303614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93862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Design Compiler – 18.3 ns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68CD7F50-7458-41A7-B2F5-04ADD5A7F486}"/>
              </a:ext>
            </a:extLst>
          </p:cNvPr>
          <p:cNvPicPr>
            <a:picLocks noChangeAspect="1"/>
          </p:cNvPicPr>
          <p:nvPr/>
        </p:nvPicPr>
        <p:blipFill>
          <a:blip r:embed="rId3"/>
          <a:stretch>
            <a:fillRect/>
          </a:stretch>
        </p:blipFill>
        <p:spPr>
          <a:xfrm>
            <a:off x="568442" y="986339"/>
            <a:ext cx="6649378" cy="1952898"/>
          </a:xfrm>
          <a:prstGeom prst="rect">
            <a:avLst/>
          </a:prstGeom>
        </p:spPr>
      </p:pic>
      <p:pic>
        <p:nvPicPr>
          <p:cNvPr id="5" name="圖片 4">
            <a:extLst>
              <a:ext uri="{FF2B5EF4-FFF2-40B4-BE49-F238E27FC236}">
                <a16:creationId xmlns:a16="http://schemas.microsoft.com/office/drawing/2014/main" id="{45439E4C-A334-42D7-AF00-F7F9CA4A496B}"/>
              </a:ext>
            </a:extLst>
          </p:cNvPr>
          <p:cNvPicPr>
            <a:picLocks noChangeAspect="1"/>
          </p:cNvPicPr>
          <p:nvPr/>
        </p:nvPicPr>
        <p:blipFill>
          <a:blip r:embed="rId4"/>
          <a:stretch>
            <a:fillRect/>
          </a:stretch>
        </p:blipFill>
        <p:spPr>
          <a:xfrm>
            <a:off x="7340035" y="983744"/>
            <a:ext cx="4048690" cy="3219899"/>
          </a:xfrm>
          <a:prstGeom prst="rect">
            <a:avLst/>
          </a:prstGeom>
        </p:spPr>
      </p:pic>
      <p:sp>
        <p:nvSpPr>
          <p:cNvPr id="7" name="矩形 6">
            <a:extLst>
              <a:ext uri="{FF2B5EF4-FFF2-40B4-BE49-F238E27FC236}">
                <a16:creationId xmlns:a16="http://schemas.microsoft.com/office/drawing/2014/main" id="{E2E596C7-AD71-40D0-A9B8-036EC309E1A8}"/>
              </a:ext>
            </a:extLst>
          </p:cNvPr>
          <p:cNvSpPr/>
          <p:nvPr/>
        </p:nvSpPr>
        <p:spPr>
          <a:xfrm>
            <a:off x="6302493" y="2352883"/>
            <a:ext cx="612658" cy="1624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9B7E7932-B612-4E3A-90DB-7F6469A8E55F}"/>
              </a:ext>
            </a:extLst>
          </p:cNvPr>
          <p:cNvSpPr/>
          <p:nvPr/>
        </p:nvSpPr>
        <p:spPr>
          <a:xfrm>
            <a:off x="10036292" y="3628742"/>
            <a:ext cx="1222257" cy="1812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graphicFrame>
            <p:nvGraphicFramePr>
              <p:cNvPr id="9" name="表格 8">
                <a:extLst>
                  <a:ext uri="{FF2B5EF4-FFF2-40B4-BE49-F238E27FC236}">
                    <a16:creationId xmlns:a16="http://schemas.microsoft.com/office/drawing/2014/main" id="{6FC32BD6-3B33-4464-8AF2-5915B71B5B34}"/>
                  </a:ext>
                </a:extLst>
              </p:cNvPr>
              <p:cNvGraphicFramePr>
                <a:graphicFrameLocks noGrp="1"/>
              </p:cNvGraphicFramePr>
              <p:nvPr>
                <p:extLst>
                  <p:ext uri="{D42A27DB-BD31-4B8C-83A1-F6EECF244321}">
                    <p14:modId xmlns:p14="http://schemas.microsoft.com/office/powerpoint/2010/main" val="3144581309"/>
                  </p:ext>
                </p:extLst>
              </p:nvPr>
            </p:nvGraphicFramePr>
            <p:xfrm>
              <a:off x="720898" y="4506682"/>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TSMC 0.18</a:t>
                          </a:r>
                          <a14:m>
                            <m:oMath xmlns:m="http://schemas.openxmlformats.org/officeDocument/2006/math">
                              <m:r>
                                <a:rPr lang="en-US" altLang="zh-TW" sz="1800" b="0" i="0" kern="100" smtClean="0">
                                  <a:effectLst/>
                                  <a:latin typeface="Cambria Math" panose="02040503050406030204" pitchFamily="18" charset="0"/>
                                  <a:ea typeface="標楷體" panose="03000509000000000000" pitchFamily="65" charset="-120"/>
                                  <a:cs typeface="Times New Roman" panose="02020603050405020304" pitchFamily="18" charset="0"/>
                                </a:rPr>
                                <m:t> </m:t>
                              </m:r>
                              <m:r>
                                <a:rPr lang="zh-TW" altLang="en-US" sz="1800" i="1" kern="100" smtClean="0">
                                  <a:effectLst/>
                                  <a:latin typeface="Cambria Math" panose="02040503050406030204" pitchFamily="18" charset="0"/>
                                  <a:ea typeface="標楷體" panose="03000509000000000000" pitchFamily="65" charset="-120"/>
                                  <a:cs typeface="Times New Roman" panose="02020603050405020304" pitchFamily="18" charset="0"/>
                                </a:rPr>
                                <m:t>𝜇</m:t>
                              </m:r>
                              <m:r>
                                <a:rPr lang="en-US" altLang="zh-TW" sz="1800" b="0" i="1" kern="100" smtClean="0">
                                  <a:effectLst/>
                                  <a:latin typeface="Cambria Math" panose="02040503050406030204" pitchFamily="18" charset="0"/>
                                  <a:ea typeface="標楷體" panose="03000509000000000000" pitchFamily="65" charset="-120"/>
                                  <a:cs typeface="Times New Roman" panose="02020603050405020304" pitchFamily="18" charset="0"/>
                                </a:rPr>
                                <m:t>𝑚</m:t>
                              </m:r>
                            </m:oMath>
                          </a14:m>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Cell-base  Library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Multiplexer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Shift Register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37903</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39774</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49.3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18.3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Choice>
        <mc:Fallback>
          <p:graphicFrame>
            <p:nvGraphicFramePr>
              <p:cNvPr id="9" name="表格 8">
                <a:extLst>
                  <a:ext uri="{FF2B5EF4-FFF2-40B4-BE49-F238E27FC236}">
                    <a16:creationId xmlns:a16="http://schemas.microsoft.com/office/drawing/2014/main" id="{6FC32BD6-3B33-4464-8AF2-5915B71B5B34}"/>
                  </a:ext>
                </a:extLst>
              </p:cNvPr>
              <p:cNvGraphicFramePr>
                <a:graphicFrameLocks noGrp="1"/>
              </p:cNvGraphicFramePr>
              <p:nvPr>
                <p:extLst>
                  <p:ext uri="{D42A27DB-BD31-4B8C-83A1-F6EECF244321}">
                    <p14:modId xmlns:p14="http://schemas.microsoft.com/office/powerpoint/2010/main" val="3144581309"/>
                  </p:ext>
                </p:extLst>
              </p:nvPr>
            </p:nvGraphicFramePr>
            <p:xfrm>
              <a:off x="720898" y="4506682"/>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endParaRPr lang="zh-TW"/>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75" t="-1408" r="-226" b="-314085"/>
                          </a:stretch>
                        </a:blip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Multiplexer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Shift Register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37903</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39774</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49.3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18.3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Fallback>
      </mc:AlternateContent>
      <p:sp>
        <p:nvSpPr>
          <p:cNvPr id="10" name="矩形 9">
            <a:extLst>
              <a:ext uri="{FF2B5EF4-FFF2-40B4-BE49-F238E27FC236}">
                <a16:creationId xmlns:a16="http://schemas.microsoft.com/office/drawing/2014/main" id="{C6E0E9DB-1E9C-44F0-B3D5-342457D1666B}"/>
              </a:ext>
            </a:extLst>
          </p:cNvPr>
          <p:cNvSpPr/>
          <p:nvPr/>
        </p:nvSpPr>
        <p:spPr>
          <a:xfrm>
            <a:off x="730429" y="5805825"/>
            <a:ext cx="8100000" cy="4362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56B93A67-3D71-4BAF-94BC-BCFBCEC82B1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3100" y="5663947"/>
            <a:ext cx="720000" cy="720000"/>
          </a:xfrm>
          <a:prstGeom prst="rect">
            <a:avLst/>
          </a:prstGeom>
        </p:spPr>
      </p:pic>
      <p:sp>
        <p:nvSpPr>
          <p:cNvPr id="12" name="文字方塊 11">
            <a:extLst>
              <a:ext uri="{FF2B5EF4-FFF2-40B4-BE49-F238E27FC236}">
                <a16:creationId xmlns:a16="http://schemas.microsoft.com/office/drawing/2014/main" id="{1B7750FA-E4A8-4B57-8925-424CBC939250}"/>
              </a:ext>
            </a:extLst>
          </p:cNvPr>
          <p:cNvSpPr txBox="1"/>
          <p:nvPr/>
        </p:nvSpPr>
        <p:spPr>
          <a:xfrm>
            <a:off x="568442" y="3114790"/>
            <a:ext cx="6174832"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19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36040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131773" cy="400110"/>
            <a:chOff x="568442" y="319364"/>
            <a:chExt cx="113177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03425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DC Bug</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矩形 8">
            <a:extLst>
              <a:ext uri="{FF2B5EF4-FFF2-40B4-BE49-F238E27FC236}">
                <a16:creationId xmlns:a16="http://schemas.microsoft.com/office/drawing/2014/main" id="{6BA3C06C-DCA1-4A7E-919A-FB1590080806}"/>
              </a:ext>
            </a:extLst>
          </p:cNvPr>
          <p:cNvSpPr/>
          <p:nvPr/>
        </p:nvSpPr>
        <p:spPr>
          <a:xfrm>
            <a:off x="720898" y="518117"/>
            <a:ext cx="11267902" cy="5978816"/>
          </a:xfrm>
          <a:prstGeom prst="rect">
            <a:avLst/>
          </a:prstGeom>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performing synthesis in Design Compiler (DC), remember to remove Chinese comments from the .v files.</a:t>
            </a: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a:lnSpc>
                <a:spcPct val="200000"/>
              </a:lnSpc>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Avoid declaring input/output ports using the result of $clog2 applied to two variable parameters.</a:t>
            </a: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Check for multiple matching testbench files before importing from ncverilog.log to prevent </a:t>
            </a:r>
            <a:r>
              <a:rPr lang="en-US" altLang="zh-TW" dirty="0" err="1">
                <a:latin typeface="Times New Roman" panose="02020603050405020304" pitchFamily="18" charset="0"/>
                <a:cs typeface="Times New Roman" panose="02020603050405020304" pitchFamily="18" charset="0"/>
              </a:rPr>
              <a:t>errors.ncvlog</a:t>
            </a:r>
            <a:r>
              <a:rPr lang="en-US" altLang="zh-TW" dirty="0">
                <a:latin typeface="Times New Roman" panose="02020603050405020304" pitchFamily="18" charset="0"/>
                <a:cs typeface="Times New Roman" panose="02020603050405020304" pitchFamily="18" charset="0"/>
              </a:rPr>
              <a:t>: </a:t>
            </a:r>
          </a:p>
          <a:p>
            <a:pPr marL="342900" indent="-342900">
              <a:lnSpc>
                <a:spcPct val="200000"/>
              </a:lnSpc>
              <a:buFont typeface="Wingdings" panose="05000000000000000000" pitchFamily="2" charset="2"/>
              <a:buChar char="ü"/>
            </a:pPr>
            <a:r>
              <a:rPr lang="en-US" altLang="zh-TW" sz="1600" b="1" dirty="0">
                <a:latin typeface="Times New Roman" panose="02020603050405020304" pitchFamily="18" charset="0"/>
                <a:cs typeface="Times New Roman" panose="02020603050405020304" pitchFamily="18" charset="0"/>
              </a:rPr>
              <a:t>*E,MNPDEC: Module name (</a:t>
            </a:r>
            <a:r>
              <a:rPr lang="en-US" altLang="zh-TW" sz="1600" b="1" dirty="0" err="1">
                <a:latin typeface="Times New Roman" panose="02020603050405020304" pitchFamily="18" charset="0"/>
                <a:cs typeface="Times New Roman" panose="02020603050405020304" pitchFamily="18" charset="0"/>
              </a:rPr>
              <a:t>Sampler_tb</a:t>
            </a:r>
            <a:r>
              <a:rPr lang="en-US" altLang="zh-TW" sz="1600" b="1" dirty="0">
                <a:latin typeface="Times New Roman" panose="02020603050405020304" pitchFamily="18" charset="0"/>
                <a:cs typeface="Times New Roman" panose="02020603050405020304" pitchFamily="18" charset="0"/>
              </a:rPr>
              <a:t>) previously declared. Use -ALLOWREDEFINITION option for duplicate module names.</a:t>
            </a: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p:txBody>
      </p:sp>
      <p:pic>
        <p:nvPicPr>
          <p:cNvPr id="11" name="圖片 10">
            <a:extLst>
              <a:ext uri="{FF2B5EF4-FFF2-40B4-BE49-F238E27FC236}">
                <a16:creationId xmlns:a16="http://schemas.microsoft.com/office/drawing/2014/main" id="{C5716DCD-52DB-40B9-8E01-B1A2B6C53705}"/>
              </a:ext>
            </a:extLst>
          </p:cNvPr>
          <p:cNvPicPr>
            <a:picLocks noChangeAspect="1"/>
          </p:cNvPicPr>
          <p:nvPr/>
        </p:nvPicPr>
        <p:blipFill>
          <a:blip r:embed="rId3"/>
          <a:stretch>
            <a:fillRect/>
          </a:stretch>
        </p:blipFill>
        <p:spPr>
          <a:xfrm>
            <a:off x="1200650" y="1034345"/>
            <a:ext cx="2543530" cy="1457528"/>
          </a:xfrm>
          <a:prstGeom prst="rect">
            <a:avLst/>
          </a:prstGeom>
        </p:spPr>
      </p:pic>
      <p:pic>
        <p:nvPicPr>
          <p:cNvPr id="12" name="圖片 11">
            <a:extLst>
              <a:ext uri="{FF2B5EF4-FFF2-40B4-BE49-F238E27FC236}">
                <a16:creationId xmlns:a16="http://schemas.microsoft.com/office/drawing/2014/main" id="{88A1D005-4567-45CA-8314-A0B16262E1B7}"/>
              </a:ext>
            </a:extLst>
          </p:cNvPr>
          <p:cNvPicPr>
            <a:picLocks noChangeAspect="1"/>
          </p:cNvPicPr>
          <p:nvPr/>
        </p:nvPicPr>
        <p:blipFill>
          <a:blip r:embed="rId4"/>
          <a:stretch>
            <a:fillRect/>
          </a:stretch>
        </p:blipFill>
        <p:spPr>
          <a:xfrm>
            <a:off x="5811780" y="1034345"/>
            <a:ext cx="2981846" cy="1460847"/>
          </a:xfrm>
          <a:prstGeom prst="rect">
            <a:avLst/>
          </a:prstGeom>
        </p:spPr>
      </p:pic>
      <p:pic>
        <p:nvPicPr>
          <p:cNvPr id="13" name="圖片 12">
            <a:extLst>
              <a:ext uri="{FF2B5EF4-FFF2-40B4-BE49-F238E27FC236}">
                <a16:creationId xmlns:a16="http://schemas.microsoft.com/office/drawing/2014/main" id="{E87273EB-4F88-4ACC-8ECC-3513EF988119}"/>
              </a:ext>
            </a:extLst>
          </p:cNvPr>
          <p:cNvPicPr>
            <a:picLocks noChangeAspect="1"/>
          </p:cNvPicPr>
          <p:nvPr/>
        </p:nvPicPr>
        <p:blipFill>
          <a:blip r:embed="rId5"/>
          <a:stretch>
            <a:fillRect/>
          </a:stretch>
        </p:blipFill>
        <p:spPr>
          <a:xfrm>
            <a:off x="5811780" y="2541311"/>
            <a:ext cx="5931531" cy="933580"/>
          </a:xfrm>
          <a:prstGeom prst="rect">
            <a:avLst/>
          </a:prstGeom>
        </p:spPr>
      </p:pic>
      <p:pic>
        <p:nvPicPr>
          <p:cNvPr id="14" name="圖片 13">
            <a:extLst>
              <a:ext uri="{FF2B5EF4-FFF2-40B4-BE49-F238E27FC236}">
                <a16:creationId xmlns:a16="http://schemas.microsoft.com/office/drawing/2014/main" id="{25DBBB99-3CDD-4945-87EC-C8753080E6DE}"/>
              </a:ext>
            </a:extLst>
          </p:cNvPr>
          <p:cNvPicPr>
            <a:picLocks noChangeAspect="1"/>
          </p:cNvPicPr>
          <p:nvPr/>
        </p:nvPicPr>
        <p:blipFill>
          <a:blip r:embed="rId6"/>
          <a:stretch>
            <a:fillRect/>
          </a:stretch>
        </p:blipFill>
        <p:spPr>
          <a:xfrm>
            <a:off x="1200650" y="2541311"/>
            <a:ext cx="4563112" cy="933580"/>
          </a:xfrm>
          <a:prstGeom prst="rect">
            <a:avLst/>
          </a:prstGeom>
        </p:spPr>
      </p:pic>
      <p:pic>
        <p:nvPicPr>
          <p:cNvPr id="15" name="圖片 14">
            <a:extLst>
              <a:ext uri="{FF2B5EF4-FFF2-40B4-BE49-F238E27FC236}">
                <a16:creationId xmlns:a16="http://schemas.microsoft.com/office/drawing/2014/main" id="{E084B781-50CB-410F-9E24-CB1B1E3821EB}"/>
              </a:ext>
            </a:extLst>
          </p:cNvPr>
          <p:cNvPicPr>
            <a:picLocks noChangeAspect="1"/>
          </p:cNvPicPr>
          <p:nvPr/>
        </p:nvPicPr>
        <p:blipFill>
          <a:blip r:embed="rId7"/>
          <a:stretch>
            <a:fillRect/>
          </a:stretch>
        </p:blipFill>
        <p:spPr>
          <a:xfrm>
            <a:off x="1200650" y="3840720"/>
            <a:ext cx="4658375" cy="571580"/>
          </a:xfrm>
          <a:prstGeom prst="rect">
            <a:avLst/>
          </a:prstGeom>
        </p:spPr>
      </p:pic>
      <p:pic>
        <p:nvPicPr>
          <p:cNvPr id="16" name="圖片 15">
            <a:extLst>
              <a:ext uri="{FF2B5EF4-FFF2-40B4-BE49-F238E27FC236}">
                <a16:creationId xmlns:a16="http://schemas.microsoft.com/office/drawing/2014/main" id="{931BF2EF-4D5C-41B4-808F-11780D431901}"/>
              </a:ext>
            </a:extLst>
          </p:cNvPr>
          <p:cNvPicPr>
            <a:picLocks noChangeAspect="1"/>
          </p:cNvPicPr>
          <p:nvPr/>
        </p:nvPicPr>
        <p:blipFill>
          <a:blip r:embed="rId8"/>
          <a:stretch>
            <a:fillRect/>
          </a:stretch>
        </p:blipFill>
        <p:spPr>
          <a:xfrm>
            <a:off x="1168504" y="5994584"/>
            <a:ext cx="4595258" cy="701101"/>
          </a:xfrm>
          <a:prstGeom prst="rect">
            <a:avLst/>
          </a:prstGeom>
        </p:spPr>
      </p:pic>
      <p:pic>
        <p:nvPicPr>
          <p:cNvPr id="18" name="圖片 17">
            <a:extLst>
              <a:ext uri="{FF2B5EF4-FFF2-40B4-BE49-F238E27FC236}">
                <a16:creationId xmlns:a16="http://schemas.microsoft.com/office/drawing/2014/main" id="{0C544607-2866-437D-A2A4-DEBAC104A0AD}"/>
              </a:ext>
            </a:extLst>
          </p:cNvPr>
          <p:cNvPicPr>
            <a:picLocks noChangeAspect="1"/>
          </p:cNvPicPr>
          <p:nvPr/>
        </p:nvPicPr>
        <p:blipFill>
          <a:blip r:embed="rId9"/>
          <a:stretch>
            <a:fillRect/>
          </a:stretch>
        </p:blipFill>
        <p:spPr>
          <a:xfrm>
            <a:off x="6096000" y="5604107"/>
            <a:ext cx="2589324" cy="1091578"/>
          </a:xfrm>
          <a:prstGeom prst="rect">
            <a:avLst/>
          </a:prstGeom>
        </p:spPr>
      </p:pic>
    </p:spTree>
    <p:extLst>
      <p:ext uri="{BB962C8B-B14F-4D97-AF65-F5344CB8AC3E}">
        <p14:creationId xmlns:p14="http://schemas.microsoft.com/office/powerpoint/2010/main" val="351570557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454461" cy="400110"/>
            <a:chOff x="568442" y="319364"/>
            <a:chExt cx="34544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3569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How to Use a Testing Platform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137</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6101927"/>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Folder Structure :</a:t>
            </a:r>
            <a:br>
              <a:rPr lang="en-US" altLang="zh-TW" dirty="0">
                <a:latin typeface="Times New Roman" panose="02020603050405020304" pitchFamily="18" charset="0"/>
                <a:cs typeface="Times New Roman" panose="02020603050405020304" pitchFamily="18" charset="0"/>
              </a:rPr>
            </a:br>
            <a:r>
              <a:rPr lang="en-US" altLang="zh-TW" dirty="0" err="1">
                <a:latin typeface="Times New Roman" panose="02020603050405020304" pitchFamily="18" charset="0"/>
                <a:cs typeface="Times New Roman" panose="02020603050405020304" pitchFamily="18" charset="0"/>
              </a:rPr>
              <a:t>ML_DSA_syn</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rPr>
              <a:t>Module_Test_py</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module_name</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(ex.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ExpandA</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SampleInBall</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File :</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test data from ML_DSA_44_excellent_final_clean.py</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Compare with the Memory storage results in the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module_name_testbench_test_code.txt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Verilog for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testing from module_name.py</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sym typeface="Wingdings" panose="05000000000000000000" pitchFamily="2" charset="2"/>
              </a:rPr>
              <a:t>module_name.py  Main test Python file</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EB67576-E41E-4065-87FA-9883B3392C24}"/>
              </a:ext>
            </a:extLst>
          </p:cNvPr>
          <p:cNvPicPr>
            <a:picLocks noChangeAspect="1"/>
          </p:cNvPicPr>
          <p:nvPr/>
        </p:nvPicPr>
        <p:blipFill>
          <a:blip r:embed="rId3"/>
          <a:stretch>
            <a:fillRect/>
          </a:stretch>
        </p:blipFill>
        <p:spPr>
          <a:xfrm>
            <a:off x="1102191" y="5083949"/>
            <a:ext cx="3864448" cy="1424880"/>
          </a:xfrm>
          <a:prstGeom prst="rect">
            <a:avLst/>
          </a:prstGeom>
        </p:spPr>
      </p:pic>
      <p:pic>
        <p:nvPicPr>
          <p:cNvPr id="5" name="圖片 4">
            <a:extLst>
              <a:ext uri="{FF2B5EF4-FFF2-40B4-BE49-F238E27FC236}">
                <a16:creationId xmlns:a16="http://schemas.microsoft.com/office/drawing/2014/main" id="{5CA79DFE-A2D5-4F35-82FB-48AB9ACB7247}"/>
              </a:ext>
            </a:extLst>
          </p:cNvPr>
          <p:cNvPicPr>
            <a:picLocks noChangeAspect="1"/>
          </p:cNvPicPr>
          <p:nvPr/>
        </p:nvPicPr>
        <p:blipFill>
          <a:blip r:embed="rId4"/>
          <a:stretch>
            <a:fillRect/>
          </a:stretch>
        </p:blipFill>
        <p:spPr>
          <a:xfrm>
            <a:off x="5178955" y="5021932"/>
            <a:ext cx="1502771" cy="1486897"/>
          </a:xfrm>
          <a:prstGeom prst="rect">
            <a:avLst/>
          </a:prstGeom>
        </p:spPr>
      </p:pic>
      <p:pic>
        <p:nvPicPr>
          <p:cNvPr id="6" name="圖片 5">
            <a:extLst>
              <a:ext uri="{FF2B5EF4-FFF2-40B4-BE49-F238E27FC236}">
                <a16:creationId xmlns:a16="http://schemas.microsoft.com/office/drawing/2014/main" id="{4F78CE25-0DBC-4A3C-A558-1D8BF4C90F84}"/>
              </a:ext>
            </a:extLst>
          </p:cNvPr>
          <p:cNvPicPr>
            <a:picLocks noChangeAspect="1"/>
          </p:cNvPicPr>
          <p:nvPr/>
        </p:nvPicPr>
        <p:blipFill>
          <a:blip r:embed="rId5"/>
          <a:stretch>
            <a:fillRect/>
          </a:stretch>
        </p:blipFill>
        <p:spPr>
          <a:xfrm>
            <a:off x="6894042" y="4955356"/>
            <a:ext cx="2182372" cy="1553473"/>
          </a:xfrm>
          <a:prstGeom prst="rect">
            <a:avLst/>
          </a:prstGeom>
        </p:spPr>
      </p:pic>
      <p:pic>
        <p:nvPicPr>
          <p:cNvPr id="8" name="圖片 7">
            <a:extLst>
              <a:ext uri="{FF2B5EF4-FFF2-40B4-BE49-F238E27FC236}">
                <a16:creationId xmlns:a16="http://schemas.microsoft.com/office/drawing/2014/main" id="{D5248A2A-7C15-4700-A2F5-5F6624D5709C}"/>
              </a:ext>
            </a:extLst>
          </p:cNvPr>
          <p:cNvPicPr>
            <a:picLocks noChangeAspect="1"/>
          </p:cNvPicPr>
          <p:nvPr/>
        </p:nvPicPr>
        <p:blipFill>
          <a:blip r:embed="rId6"/>
          <a:stretch>
            <a:fillRect/>
          </a:stretch>
        </p:blipFill>
        <p:spPr>
          <a:xfrm>
            <a:off x="9288730" y="4576852"/>
            <a:ext cx="2182372" cy="1902448"/>
          </a:xfrm>
          <a:prstGeom prst="rect">
            <a:avLst/>
          </a:prstGeom>
        </p:spPr>
      </p:pic>
    </p:spTree>
    <p:extLst>
      <p:ext uri="{BB962C8B-B14F-4D97-AF65-F5344CB8AC3E}">
        <p14:creationId xmlns:p14="http://schemas.microsoft.com/office/powerpoint/2010/main" val="16905143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E88904-1E76-1CD6-22DC-07E68B5DACB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4D697D55-F824-A66D-FFA1-249B6074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7F46F87-0DC9-AC92-0C48-E743160B0109}"/>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MACC</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5F1C13B-75C3-C595-91A0-5DE0943CC9A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9CB4F692-F05E-7664-622F-B81C1E39CA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52ED1C7-EA46-F185-124C-9B5CCABDF85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2866ED-4C6A-A6E6-4ACD-47356326503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B3A0D80-A78D-D97C-7C80-915F3F2D3094}"/>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32032EA1-A002-CCF9-C75D-A90C012ADFC4}"/>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40B045A9-6D9C-60DB-0AC5-AC8F954A9CCF}"/>
              </a:ext>
            </a:extLst>
          </p:cNvPr>
          <p:cNvSpPr>
            <a:spLocks noGrp="1"/>
          </p:cNvSpPr>
          <p:nvPr>
            <p:ph type="sldNum" sz="quarter" idx="12"/>
          </p:nvPr>
        </p:nvSpPr>
        <p:spPr/>
        <p:txBody>
          <a:bodyPr/>
          <a:lstStyle/>
          <a:p>
            <a:fld id="{565CE74E-AB26-4998-AD42-012C4C1AD076}" type="slidenum">
              <a:rPr lang="zh-CN" altLang="en-US" smtClean="0"/>
              <a:t>138</a:t>
            </a:fld>
            <a:endParaRPr lang="zh-CN" altLang="en-US"/>
          </a:p>
        </p:txBody>
      </p:sp>
    </p:spTree>
    <p:extLst>
      <p:ext uri="{BB962C8B-B14F-4D97-AF65-F5344CB8AC3E}">
        <p14:creationId xmlns:p14="http://schemas.microsoft.com/office/powerpoint/2010/main" val="5744940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AFCE5C-1B03-F896-419A-63501EDFF85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3389F2-9C5E-A03D-A1C5-DE3C1370ABBC}"/>
              </a:ext>
            </a:extLst>
          </p:cNvPr>
          <p:cNvGrpSpPr/>
          <p:nvPr/>
        </p:nvGrpSpPr>
        <p:grpSpPr>
          <a:xfrm>
            <a:off x="568443" y="319365"/>
            <a:ext cx="3489791" cy="400110"/>
            <a:chOff x="568442" y="319364"/>
            <a:chExt cx="3489791" cy="400111"/>
          </a:xfrm>
        </p:grpSpPr>
        <p:sp>
          <p:nvSpPr>
            <p:cNvPr id="55" name="文本框 23">
              <a:extLst>
                <a:ext uri="{FF2B5EF4-FFF2-40B4-BE49-F238E27FC236}">
                  <a16:creationId xmlns:a16="http://schemas.microsoft.com/office/drawing/2014/main" id="{16471840-B855-03FA-EE9C-2B6C7D43EF08}"/>
                </a:ext>
              </a:extLst>
            </p:cNvPr>
            <p:cNvSpPr txBox="1"/>
            <p:nvPr/>
          </p:nvSpPr>
          <p:spPr>
            <a:xfrm>
              <a:off x="665958" y="319364"/>
              <a:ext cx="339227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MACC (Multiply-Accumulate)</a:t>
              </a:r>
            </a:p>
          </p:txBody>
        </p:sp>
        <p:sp>
          <p:nvSpPr>
            <p:cNvPr id="56" name="等腰三角形 55">
              <a:extLst>
                <a:ext uri="{FF2B5EF4-FFF2-40B4-BE49-F238E27FC236}">
                  <a16:creationId xmlns:a16="http://schemas.microsoft.com/office/drawing/2014/main" id="{E30A6CC6-492B-4995-0B03-F88746B257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AB7C64-8736-779A-24B6-2ECFB1FAD06E}"/>
              </a:ext>
            </a:extLst>
          </p:cNvPr>
          <p:cNvSpPr>
            <a:spLocks noGrp="1"/>
          </p:cNvSpPr>
          <p:nvPr>
            <p:ph type="sldNum" sz="quarter" idx="12"/>
          </p:nvPr>
        </p:nvSpPr>
        <p:spPr/>
        <p:txBody>
          <a:bodyPr/>
          <a:lstStyle/>
          <a:p>
            <a:fld id="{565CE74E-AB26-4998-AD42-012C4C1AD076}" type="slidenum">
              <a:rPr lang="zh-CN" altLang="en-US" smtClean="0"/>
              <a:t>139</a:t>
            </a:fld>
            <a:endParaRPr lang="zh-CN" altLang="en-US" dirty="0"/>
          </a:p>
        </p:txBody>
      </p:sp>
      <p:sp>
        <p:nvSpPr>
          <p:cNvPr id="8" name="文字方塊 7">
            <a:extLst>
              <a:ext uri="{FF2B5EF4-FFF2-40B4-BE49-F238E27FC236}">
                <a16:creationId xmlns:a16="http://schemas.microsoft.com/office/drawing/2014/main" id="{9245A0B4-CE54-B642-5358-E244DE1D9BC3}"/>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F8356694-A3C8-76A7-92AA-38D3835BE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1401569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
        <p:nvSpPr>
          <p:cNvPr id="2" name="投影片編號版面配置區 1">
            <a:extLst>
              <a:ext uri="{FF2B5EF4-FFF2-40B4-BE49-F238E27FC236}">
                <a16:creationId xmlns:a16="http://schemas.microsoft.com/office/drawing/2014/main" id="{1622CF09-4A74-2CA0-212B-D3D03C9BE8FE}"/>
              </a:ext>
            </a:extLst>
          </p:cNvPr>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extLst>
      <p:ext uri="{BB962C8B-B14F-4D97-AF65-F5344CB8AC3E}">
        <p14:creationId xmlns:p14="http://schemas.microsoft.com/office/powerpoint/2010/main" val="30264991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EB9F71-DFDB-D72C-DC6B-4321F78E3A9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8E4EA21-F365-51D8-F924-D8EF445C61CD}"/>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E4A43588-C74D-6166-BF58-50553756613C}"/>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38C7A484-1E9A-2478-C54A-15D19B64FC6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43EBC09-43A4-02C5-D092-4132F9E98AE0}"/>
              </a:ext>
            </a:extLst>
          </p:cNvPr>
          <p:cNvSpPr>
            <a:spLocks noGrp="1"/>
          </p:cNvSpPr>
          <p:nvPr>
            <p:ph type="sldNum" sz="quarter" idx="12"/>
          </p:nvPr>
        </p:nvSpPr>
        <p:spPr/>
        <p:txBody>
          <a:bodyPr/>
          <a:lstStyle/>
          <a:p>
            <a:fld id="{565CE74E-AB26-4998-AD42-012C4C1AD076}" type="slidenum">
              <a:rPr lang="zh-CN" altLang="en-US" smtClean="0"/>
              <a:t>140</a:t>
            </a:fld>
            <a:endParaRPr lang="zh-CN" altLang="en-US" dirty="0"/>
          </a:p>
        </p:txBody>
      </p:sp>
      <p:pic>
        <p:nvPicPr>
          <p:cNvPr id="5" name="圖片 4">
            <a:extLst>
              <a:ext uri="{FF2B5EF4-FFF2-40B4-BE49-F238E27FC236}">
                <a16:creationId xmlns:a16="http://schemas.microsoft.com/office/drawing/2014/main" id="{B132ACA9-9D04-D595-9A19-11A2B6A56E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5711465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452F87-1BD6-429E-8352-AC08057CA99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994D0F-BABE-CE8F-734A-4E9D72C08499}"/>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D50BC036-3BF5-0280-A039-E6FFC596297D}"/>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1A66BED-F1C1-D944-D072-54310F2BFA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FF0DC35-EF1D-4500-7A83-7E4AE3C3E78E}"/>
              </a:ext>
            </a:extLst>
          </p:cNvPr>
          <p:cNvSpPr>
            <a:spLocks noGrp="1"/>
          </p:cNvSpPr>
          <p:nvPr>
            <p:ph type="sldNum" sz="quarter" idx="12"/>
          </p:nvPr>
        </p:nvSpPr>
        <p:spPr/>
        <p:txBody>
          <a:bodyPr/>
          <a:lstStyle/>
          <a:p>
            <a:fld id="{565CE74E-AB26-4998-AD42-012C4C1AD076}" type="slidenum">
              <a:rPr lang="zh-CN" altLang="en-US" smtClean="0"/>
              <a:t>141</a:t>
            </a:fld>
            <a:endParaRPr lang="zh-CN" altLang="en-US" dirty="0"/>
          </a:p>
        </p:txBody>
      </p:sp>
      <p:graphicFrame>
        <p:nvGraphicFramePr>
          <p:cNvPr id="9" name="表格 8">
            <a:extLst>
              <a:ext uri="{FF2B5EF4-FFF2-40B4-BE49-F238E27FC236}">
                <a16:creationId xmlns:a16="http://schemas.microsoft.com/office/drawing/2014/main" id="{09F7DC66-94B1-1911-5574-BDEAB9E01E22}"/>
              </a:ext>
            </a:extLst>
          </p:cNvPr>
          <p:cNvGraphicFramePr>
            <a:graphicFrameLocks noGrp="1"/>
          </p:cNvGraphicFramePr>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0412860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81CF5E-35EC-F844-9B47-89D5D39E664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28775D-6E24-5368-F96B-ED6C4285FB94}"/>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B30D1439-EE16-5538-0628-0AD2D08D8D7B}"/>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AB68AFD6-086B-0D04-743B-0673A64EC97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D8A8B61-5434-8371-5624-4A7FC74CC013}"/>
              </a:ext>
            </a:extLst>
          </p:cNvPr>
          <p:cNvSpPr>
            <a:spLocks noGrp="1"/>
          </p:cNvSpPr>
          <p:nvPr>
            <p:ph type="sldNum" sz="quarter" idx="12"/>
          </p:nvPr>
        </p:nvSpPr>
        <p:spPr/>
        <p:txBody>
          <a:bodyPr/>
          <a:lstStyle/>
          <a:p>
            <a:fld id="{565CE74E-AB26-4998-AD42-012C4C1AD076}" type="slidenum">
              <a:rPr lang="zh-CN" altLang="en-US" smtClean="0"/>
              <a:t>142</a:t>
            </a:fld>
            <a:endParaRPr lang="zh-CN" altLang="en-US" dirty="0"/>
          </a:p>
        </p:txBody>
      </p:sp>
      <p:pic>
        <p:nvPicPr>
          <p:cNvPr id="4" name="圖片 3">
            <a:extLst>
              <a:ext uri="{FF2B5EF4-FFF2-40B4-BE49-F238E27FC236}">
                <a16:creationId xmlns:a16="http://schemas.microsoft.com/office/drawing/2014/main" id="{E0655827-9F97-FDBA-C7E8-28E78AA0FC5D}"/>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363642553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Future Optimization</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143</a:t>
            </a:fld>
            <a:endParaRPr lang="zh-CN" altLang="en-US" dirty="0"/>
          </a:p>
        </p:txBody>
      </p:sp>
    </p:spTree>
    <p:extLst>
      <p:ext uri="{BB962C8B-B14F-4D97-AF65-F5344CB8AC3E}">
        <p14:creationId xmlns:p14="http://schemas.microsoft.com/office/powerpoint/2010/main" val="21011357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908957" cy="400110"/>
            <a:chOff x="568442" y="319364"/>
            <a:chExt cx="90895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8114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144</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the Sampler is activated, after the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 is received by the Sampler (equivalent to the Sampler receiving a pulse signal of </a:t>
            </a:r>
            <a:r>
              <a:rPr lang="en-US" altLang="zh-TW" dirty="0" err="1">
                <a:latin typeface="Times New Roman" panose="02020603050405020304" pitchFamily="18" charset="0"/>
                <a:cs typeface="Times New Roman" panose="02020603050405020304" pitchFamily="18" charset="0"/>
              </a:rPr>
              <a:t>sampler_in_ready</a:t>
            </a:r>
            <a:r>
              <a:rPr lang="en-US" altLang="zh-TW" dirty="0">
                <a:latin typeface="Times New Roman" panose="02020603050405020304" pitchFamily="18" charset="0"/>
                <a:cs typeface="Times New Roman" panose="02020603050405020304" pitchFamily="18" charset="0"/>
              </a:rPr>
              <a:t>), it immediately performs the squeeze operation. Upon receiving the squeeze signal, it can instantly transmit the valid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68710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134979" cy="400110"/>
            <a:chOff x="568442" y="319364"/>
            <a:chExt cx="113497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0374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145</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Integrate the four sub-modules of the Sampler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multiplexers used with a right shift register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 (</a:t>
            </a:r>
            <a:r>
              <a:rPr lang="en-US" altLang="zh-TW" dirty="0" err="1">
                <a:latin typeface="Times New Roman" panose="02020603050405020304" pitchFamily="18" charset="0"/>
                <a:cs typeface="Times New Roman" panose="02020603050405020304" pitchFamily="18" charset="0"/>
              </a:rPr>
              <a:t>ExpandS</a:t>
            </a:r>
            <a:r>
              <a:rPr lang="en-US" altLang="zh-TW" dirty="0">
                <a:latin typeface="Times New Roman" panose="02020603050405020304" pitchFamily="18" charset="0"/>
                <a:cs typeface="Times New Roman" panose="02020603050405020304" pitchFamily="18" charset="0"/>
              </a:rPr>
              <a:t>)</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32AF742D-8E5C-421F-807C-60296E485A76}"/>
              </a:ext>
            </a:extLst>
          </p:cNvPr>
          <p:cNvPicPr>
            <a:picLocks noChangeAspect="1"/>
          </p:cNvPicPr>
          <p:nvPr/>
        </p:nvPicPr>
        <p:blipFill>
          <a:blip r:embed="rId3"/>
          <a:stretch>
            <a:fillRect/>
          </a:stretch>
        </p:blipFill>
        <p:spPr>
          <a:xfrm>
            <a:off x="870179" y="3861077"/>
            <a:ext cx="5225821" cy="2786031"/>
          </a:xfrm>
          <a:prstGeom prst="rect">
            <a:avLst/>
          </a:prstGeom>
        </p:spPr>
      </p:pic>
      <p:pic>
        <p:nvPicPr>
          <p:cNvPr id="9" name="圖片 8">
            <a:extLst>
              <a:ext uri="{FF2B5EF4-FFF2-40B4-BE49-F238E27FC236}">
                <a16:creationId xmlns:a16="http://schemas.microsoft.com/office/drawing/2014/main" id="{51BD2A82-210C-43CA-B2B2-3D9F5F02D854}"/>
              </a:ext>
            </a:extLst>
          </p:cNvPr>
          <p:cNvPicPr>
            <a:picLocks noChangeAspect="1"/>
          </p:cNvPicPr>
          <p:nvPr/>
        </p:nvPicPr>
        <p:blipFill>
          <a:blip r:embed="rId4"/>
          <a:stretch>
            <a:fillRect/>
          </a:stretch>
        </p:blipFill>
        <p:spPr>
          <a:xfrm>
            <a:off x="6784647" y="3861077"/>
            <a:ext cx="3935270" cy="2786031"/>
          </a:xfrm>
          <a:prstGeom prst="rect">
            <a:avLst/>
          </a:prstGeom>
        </p:spPr>
      </p:pic>
    </p:spTree>
    <p:extLst>
      <p:ext uri="{BB962C8B-B14F-4D97-AF65-F5344CB8AC3E}">
        <p14:creationId xmlns:p14="http://schemas.microsoft.com/office/powerpoint/2010/main" val="23557501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4742" cy="400110"/>
            <a:chOff x="568442" y="319364"/>
            <a:chExt cx="143474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37226"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Data_Mem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146</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0317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147</a:t>
            </a:fld>
            <a:endParaRPr lang="zh-CN" altLang="en-US" dirty="0"/>
          </a:p>
        </p:txBody>
      </p:sp>
    </p:spTree>
    <p:extLst>
      <p:ext uri="{BB962C8B-B14F-4D97-AF65-F5344CB8AC3E}">
        <p14:creationId xmlns:p14="http://schemas.microsoft.com/office/powerpoint/2010/main" val="372468157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759750014"/>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148</a:t>
            </a:fld>
            <a:endParaRPr lang="zh-CN" altLang="en-US" dirty="0"/>
          </a:p>
        </p:txBody>
      </p:sp>
    </p:spTree>
    <p:extLst>
      <p:ext uri="{BB962C8B-B14F-4D97-AF65-F5344CB8AC3E}">
        <p14:creationId xmlns:p14="http://schemas.microsoft.com/office/powerpoint/2010/main" val="411008233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08</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149</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38CED766-7CAE-C8F8-6E49-CA06619FA65A}"/>
              </a:ext>
            </a:extLst>
          </p:cNvPr>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Tree>
    <p:extLst>
      <p:ext uri="{BB962C8B-B14F-4D97-AF65-F5344CB8AC3E}">
        <p14:creationId xmlns:p14="http://schemas.microsoft.com/office/powerpoint/2010/main" val="414976227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(NTT),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 Apr. 2024.</a:t>
            </a:r>
            <a:endParaRPr lang="en-US" altLang="zh-TW" dirty="0">
              <a:solidFill>
                <a:srgbClr val="FF0000"/>
              </a:solidFill>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8B8F1EED-5126-CD18-404A-67A239553059}"/>
              </a:ext>
            </a:extLst>
          </p:cNvPr>
          <p:cNvSpPr>
            <a:spLocks noGrp="1"/>
          </p:cNvSpPr>
          <p:nvPr>
            <p:ph type="sldNum" sz="quarter" idx="12"/>
          </p:nvPr>
        </p:nvSpPr>
        <p:spPr/>
        <p:txBody>
          <a:bodyPr/>
          <a:lstStyle/>
          <a:p>
            <a:fld id="{565CE74E-AB26-4998-AD42-012C4C1AD076}" type="slidenum">
              <a:rPr lang="zh-CN" altLang="en-US" smtClean="0"/>
              <a:t>150</a:t>
            </a:fld>
            <a:endParaRPr lang="zh-CN" altLang="en-US" dirty="0"/>
          </a:p>
        </p:txBody>
      </p:sp>
    </p:spTree>
    <p:extLst>
      <p:ext uri="{BB962C8B-B14F-4D97-AF65-F5344CB8AC3E}">
        <p14:creationId xmlns:p14="http://schemas.microsoft.com/office/powerpoint/2010/main" val="355843953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151</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152</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153</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投影片編號版面配置區 1">
            <a:extLst>
              <a:ext uri="{FF2B5EF4-FFF2-40B4-BE49-F238E27FC236}">
                <a16:creationId xmlns:a16="http://schemas.microsoft.com/office/drawing/2014/main" id="{03977DF4-5046-129C-946C-820966304FDF}"/>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投影片編號版面配置區 1">
            <a:extLst>
              <a:ext uri="{FF2B5EF4-FFF2-40B4-BE49-F238E27FC236}">
                <a16:creationId xmlns:a16="http://schemas.microsoft.com/office/drawing/2014/main" id="{D6A91304-8ECA-26F3-9E2D-D4F1D5F8072C}"/>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2" name="投影片編號版面配置區 1">
            <a:extLst>
              <a:ext uri="{FF2B5EF4-FFF2-40B4-BE49-F238E27FC236}">
                <a16:creationId xmlns:a16="http://schemas.microsoft.com/office/drawing/2014/main" id="{9C02EDFD-33D4-1C87-5712-41BB89721220}"/>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EF7C32F-D701-7DE2-A253-F5E5851E1667}"/>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投影片編號版面配置區 1">
            <a:extLst>
              <a:ext uri="{FF2B5EF4-FFF2-40B4-BE49-F238E27FC236}">
                <a16:creationId xmlns:a16="http://schemas.microsoft.com/office/drawing/2014/main" id="{A3E2FF32-BA48-17E7-1926-BBE6BB257B6B}"/>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投影片編號版面配置區 1">
            <a:extLst>
              <a:ext uri="{FF2B5EF4-FFF2-40B4-BE49-F238E27FC236}">
                <a16:creationId xmlns:a16="http://schemas.microsoft.com/office/drawing/2014/main" id="{1FC81E55-1886-05A6-4607-AB1BE3301A7E}"/>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829D3967-4A4A-247E-3BE4-4F70F3FF6F10}"/>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
        <p:nvSpPr>
          <p:cNvPr id="2" name="投影片編號版面配置區 1">
            <a:extLst>
              <a:ext uri="{FF2B5EF4-FFF2-40B4-BE49-F238E27FC236}">
                <a16:creationId xmlns:a16="http://schemas.microsoft.com/office/drawing/2014/main" id="{B37FE3F7-308C-179D-231B-2040E2E840D1}"/>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
        <p:nvSpPr>
          <p:cNvPr id="2" name="投影片編號版面配置區 1">
            <a:extLst>
              <a:ext uri="{FF2B5EF4-FFF2-40B4-BE49-F238E27FC236}">
                <a16:creationId xmlns:a16="http://schemas.microsoft.com/office/drawing/2014/main" id="{E4240178-824C-59B9-FCCC-58A6588A9C91}"/>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
        <p:nvSpPr>
          <p:cNvPr id="2" name="投影片編號版面配置區 1">
            <a:extLst>
              <a:ext uri="{FF2B5EF4-FFF2-40B4-BE49-F238E27FC236}">
                <a16:creationId xmlns:a16="http://schemas.microsoft.com/office/drawing/2014/main" id="{6CF2A1C5-1A29-6DD1-2E6D-289BB7DD028F}"/>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3571786659"/>
              </p:ext>
            </p:extLst>
          </p:nvPr>
        </p:nvGraphicFramePr>
        <p:xfrm>
          <a:off x="1722438" y="719138"/>
          <a:ext cx="7196137" cy="5418137"/>
        </p:xfrm>
        <a:graphic>
          <a:graphicData uri="http://schemas.openxmlformats.org/presentationml/2006/ole">
            <mc:AlternateContent xmlns:mc="http://schemas.openxmlformats.org/markup-compatibility/2006">
              <mc:Choice xmlns:v="urn:schemas-microsoft-com:vml" Requires="v">
                <p:oleObj spid="_x0000_s2060" name="Visio" r:id="rId4" imgW="9601026" imgH="7229398" progId="Visio.Drawing.15">
                  <p:embed/>
                </p:oleObj>
              </mc:Choice>
              <mc:Fallback>
                <p:oleObj name="Visio" r:id="rId4" imgW="9601026" imgH="7229398" progId="Visio.Drawing.15">
                  <p:embed/>
                  <p:pic>
                    <p:nvPicPr>
                      <p:cNvPr id="0" name=""/>
                      <p:cNvPicPr/>
                      <p:nvPr/>
                    </p:nvPicPr>
                    <p:blipFill>
                      <a:blip r:embed="rId5"/>
                      <a:stretch>
                        <a:fillRect/>
                      </a:stretch>
                    </p:blipFill>
                    <p:spPr>
                      <a:xfrm>
                        <a:off x="1722438" y="719138"/>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76548-A99D-C013-E622-CD215A8D10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4F8E620-D363-6FE4-5730-96D21770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4E291C-79ED-98BA-B905-68776A3207F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A8BEA87-89D4-D6BE-C73E-C9822DC258D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17DAF11-9C3C-1F77-E091-CEDCAF6EC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3B43450-E61E-508E-9B95-295DD8FCC1E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4E5818C6-053D-FC48-08DE-CF3AF06859D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8B52364-B36E-2336-BC44-688BF72ABD58}"/>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4B607E3-7E24-B762-363B-C7949429C55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EF26A6B1-AEE5-77EC-439A-6286EF3D4BFD}"/>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1092283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404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720898" y="929558"/>
            <a:ext cx="9788915" cy="3885936"/>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transforms polynomial multiplication into “pointwise multiplication," accelerating polynomial multiplication operations.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Cooley-Tukey decomposition is used for NTT and Gentleman-Sande decomposition for INTT in a butterfly architecture.</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adopts a Radix-2 Multi-path Delay Commutator (MDC) FFT, using 8 Butterfly Units (BU) to process data with N = 256.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31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E7AD9-C71D-A194-3167-78F28964D60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4F103F2-2A77-00F2-D9E7-0AC6B343F839}"/>
              </a:ext>
            </a:extLst>
          </p:cNvPr>
          <p:cNvGrpSpPr/>
          <p:nvPr/>
        </p:nvGrpSpPr>
        <p:grpSpPr>
          <a:xfrm>
            <a:off x="568443" y="319365"/>
            <a:ext cx="3555707" cy="400110"/>
            <a:chOff x="568442" y="319364"/>
            <a:chExt cx="3555707" cy="400111"/>
          </a:xfrm>
        </p:grpSpPr>
        <p:sp>
          <p:nvSpPr>
            <p:cNvPr id="55" name="文本框 23">
              <a:extLst>
                <a:ext uri="{FF2B5EF4-FFF2-40B4-BE49-F238E27FC236}">
                  <a16:creationId xmlns:a16="http://schemas.microsoft.com/office/drawing/2014/main" id="{FE0FE0E1-FB95-C01A-AF6C-B8205E4D1417}"/>
                </a:ext>
              </a:extLst>
            </p:cNvPr>
            <p:cNvSpPr txBox="1"/>
            <p:nvPr/>
          </p:nvSpPr>
          <p:spPr>
            <a:xfrm>
              <a:off x="665958" y="319364"/>
              <a:ext cx="34581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B2FAAC8-B427-FBF7-AC9B-00C009BA5B1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D64C8B7-A28D-07FA-2A15-018AC6157A6A}"/>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sp>
        <p:nvSpPr>
          <p:cNvPr id="13" name="文字方塊 12">
            <a:extLst>
              <a:ext uri="{FF2B5EF4-FFF2-40B4-BE49-F238E27FC236}">
                <a16:creationId xmlns:a16="http://schemas.microsoft.com/office/drawing/2014/main" id="{ABBE369F-1CCF-CE99-6C99-D2BE7A865626}"/>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Number Theoretic Transform (NTT) is defined as: </a:t>
            </a:r>
            <a:endParaRPr lang="zh-TW" altLang="en-US"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0C8CAE75-29DE-B9EC-AE29-9D32B4718326}"/>
              </a:ext>
            </a:extLst>
          </p:cNvPr>
          <p:cNvPicPr>
            <a:picLocks noChangeAspect="1"/>
          </p:cNvPicPr>
          <p:nvPr/>
        </p:nvPicPr>
        <p:blipFill>
          <a:blip r:embed="rId3"/>
          <a:stretch>
            <a:fillRect/>
          </a:stretch>
        </p:blipFill>
        <p:spPr>
          <a:xfrm>
            <a:off x="4896684" y="1343054"/>
            <a:ext cx="2398628" cy="699318"/>
          </a:xfrm>
          <a:prstGeom prst="rect">
            <a:avLst/>
          </a:prstGeom>
        </p:spPr>
      </p:pic>
      <p:sp>
        <p:nvSpPr>
          <p:cNvPr id="14" name="文字方塊 13">
            <a:extLst>
              <a:ext uri="{FF2B5EF4-FFF2-40B4-BE49-F238E27FC236}">
                <a16:creationId xmlns:a16="http://schemas.microsoft.com/office/drawing/2014/main" id="{8EC754AA-23A4-1BAC-9818-9179C5C86176}"/>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Cooley-Tukey decomposition: </a:t>
            </a:r>
            <a:endParaRPr lang="zh-TW" altLang="en-US"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37B5F783-4165-96A4-1C8A-63555B8AD268}"/>
              </a:ext>
            </a:extLst>
          </p:cNvPr>
          <p:cNvPicPr>
            <a:picLocks noChangeAspect="1"/>
          </p:cNvPicPr>
          <p:nvPr/>
        </p:nvPicPr>
        <p:blipFill>
          <a:blip r:embed="rId4"/>
          <a:stretch>
            <a:fillRect/>
          </a:stretch>
        </p:blipFill>
        <p:spPr>
          <a:xfrm>
            <a:off x="3326932" y="2459996"/>
            <a:ext cx="5538132" cy="1560413"/>
          </a:xfrm>
          <a:prstGeom prst="rect">
            <a:avLst/>
          </a:prstGeom>
        </p:spPr>
      </p:pic>
      <p:sp>
        <p:nvSpPr>
          <p:cNvPr id="18" name="文字方塊 17">
            <a:extLst>
              <a:ext uri="{FF2B5EF4-FFF2-40B4-BE49-F238E27FC236}">
                <a16:creationId xmlns:a16="http://schemas.microsoft.com/office/drawing/2014/main" id="{74C95484-A76D-5B76-1F8D-A0E1CF5C6B74}"/>
              </a:ext>
            </a:extLst>
          </p:cNvPr>
          <p:cNvSpPr txBox="1"/>
          <p:nvPr/>
        </p:nvSpPr>
        <p:spPr>
          <a:xfrm>
            <a:off x="818415" y="4014910"/>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pic>
        <p:nvPicPr>
          <p:cNvPr id="20" name="圖片 19">
            <a:extLst>
              <a:ext uri="{FF2B5EF4-FFF2-40B4-BE49-F238E27FC236}">
                <a16:creationId xmlns:a16="http://schemas.microsoft.com/office/drawing/2014/main" id="{25646580-4856-CE99-BAC1-E7DDAFDBA7BC}"/>
              </a:ext>
            </a:extLst>
          </p:cNvPr>
          <p:cNvPicPr>
            <a:picLocks noChangeAspect="1"/>
          </p:cNvPicPr>
          <p:nvPr/>
        </p:nvPicPr>
        <p:blipFill>
          <a:blip r:embed="rId5"/>
          <a:stretch>
            <a:fillRect/>
          </a:stretch>
        </p:blipFill>
        <p:spPr>
          <a:xfrm>
            <a:off x="3720369" y="4370414"/>
            <a:ext cx="4751257" cy="716856"/>
          </a:xfrm>
          <a:prstGeom prst="rect">
            <a:avLst/>
          </a:prstGeom>
        </p:spPr>
      </p:pic>
      <p:sp>
        <p:nvSpPr>
          <p:cNvPr id="22" name="文字方塊 21">
            <a:extLst>
              <a:ext uri="{FF2B5EF4-FFF2-40B4-BE49-F238E27FC236}">
                <a16:creationId xmlns:a16="http://schemas.microsoft.com/office/drawing/2014/main" id="{97B42735-15B2-9559-60A7-FA4DBB6B408B}"/>
              </a:ext>
            </a:extLst>
          </p:cNvPr>
          <p:cNvSpPr txBox="1"/>
          <p:nvPr/>
        </p:nvSpPr>
        <p:spPr>
          <a:xfrm>
            <a:off x="818415" y="511942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transformed coefficients are:</a:t>
            </a:r>
            <a:endParaRPr lang="zh-TW" altLang="en-US"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F6C7FE8-F2BE-0400-FD23-646C57BB6759}"/>
              </a:ext>
            </a:extLst>
          </p:cNvPr>
          <p:cNvPicPr>
            <a:picLocks noChangeAspect="1"/>
          </p:cNvPicPr>
          <p:nvPr/>
        </p:nvPicPr>
        <p:blipFill>
          <a:blip r:embed="rId6"/>
          <a:stretch>
            <a:fillRect/>
          </a:stretch>
        </p:blipFill>
        <p:spPr>
          <a:xfrm>
            <a:off x="4468900" y="5488757"/>
            <a:ext cx="3254194" cy="676846"/>
          </a:xfrm>
          <a:prstGeom prst="rect">
            <a:avLst/>
          </a:prstGeom>
        </p:spPr>
      </p:pic>
      <p:pic>
        <p:nvPicPr>
          <p:cNvPr id="25" name="圖片 24">
            <a:extLst>
              <a:ext uri="{FF2B5EF4-FFF2-40B4-BE49-F238E27FC236}">
                <a16:creationId xmlns:a16="http://schemas.microsoft.com/office/drawing/2014/main" id="{C32AD604-6891-1E36-D5EF-26DB77B39EF9}"/>
              </a:ext>
            </a:extLst>
          </p:cNvPr>
          <p:cNvPicPr>
            <a:picLocks noChangeAspect="1"/>
          </p:cNvPicPr>
          <p:nvPr/>
        </p:nvPicPr>
        <p:blipFill>
          <a:blip r:embed="rId7"/>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B7E0C04F-CB32-7C7E-1DA8-AAF59236EF61}"/>
              </a:ext>
            </a:extLst>
          </p:cNvPr>
          <p:cNvPicPr>
            <a:picLocks noChangeAspect="1"/>
          </p:cNvPicPr>
          <p:nvPr/>
        </p:nvPicPr>
        <p:blipFill>
          <a:blip r:embed="rId8"/>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B7E677C6-CF7E-92D5-D253-23DE8937A6AE}"/>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631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15114-4FD0-C050-FDE8-643C1E502C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58AEC62-E5F7-62BE-5EFF-59F4815469C2}"/>
              </a:ext>
            </a:extLst>
          </p:cNvPr>
          <p:cNvGrpSpPr/>
          <p:nvPr/>
        </p:nvGrpSpPr>
        <p:grpSpPr>
          <a:xfrm>
            <a:off x="568443" y="319365"/>
            <a:ext cx="3640665" cy="400110"/>
            <a:chOff x="568442" y="319364"/>
            <a:chExt cx="3640665" cy="400111"/>
          </a:xfrm>
        </p:grpSpPr>
        <p:sp>
          <p:nvSpPr>
            <p:cNvPr id="55" name="文本框 23">
              <a:extLst>
                <a:ext uri="{FF2B5EF4-FFF2-40B4-BE49-F238E27FC236}">
                  <a16:creationId xmlns:a16="http://schemas.microsoft.com/office/drawing/2014/main" id="{70B8148F-05CD-6C2E-E211-98EB9C7805AF}"/>
                </a:ext>
              </a:extLst>
            </p:cNvPr>
            <p:cNvSpPr txBox="1"/>
            <p:nvPr/>
          </p:nvSpPr>
          <p:spPr>
            <a:xfrm>
              <a:off x="665958" y="319364"/>
              <a:ext cx="3543149"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4D7B5C6-E5C5-CF9D-90D5-126DA63926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C89A6-2438-5CF2-1028-8AE8F6C9FFA4}"/>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p:sp>
        <p:nvSpPr>
          <p:cNvPr id="13" name="文字方塊 12">
            <a:extLst>
              <a:ext uri="{FF2B5EF4-FFF2-40B4-BE49-F238E27FC236}">
                <a16:creationId xmlns:a16="http://schemas.microsoft.com/office/drawing/2014/main" id="{98E95F80-49CF-BAAF-B8E2-90DF7604AB59}"/>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Inverse Number Theoretic Transform (INTT) is given by: </a:t>
            </a:r>
            <a:endParaRPr lang="zh-TW" altLang="en-US"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3197DDFA-E21F-4E3E-8908-42566B1CFED2}"/>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Gentleman-Sande decomposition: </a:t>
            </a:r>
            <a:endParaRPr lang="zh-TW" altLang="en-US"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46BE8BF-9FD8-F012-3977-2A9AA335FF4B}"/>
              </a:ext>
            </a:extLst>
          </p:cNvPr>
          <p:cNvSpPr txBox="1"/>
          <p:nvPr/>
        </p:nvSpPr>
        <p:spPr>
          <a:xfrm>
            <a:off x="818415" y="4267916"/>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8DA03271-7D2F-6F9D-5522-C098E770436D}"/>
              </a:ext>
            </a:extLst>
          </p:cNvPr>
          <p:cNvSpPr txBox="1"/>
          <p:nvPr/>
        </p:nvSpPr>
        <p:spPr>
          <a:xfrm>
            <a:off x="818415" y="5408494"/>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inverse transform coefficients are:</a:t>
            </a:r>
            <a:endParaRPr lang="zh-TW" altLang="en-US" dirty="0">
              <a:latin typeface="Times New Roman" panose="02020603050405020304" pitchFamily="18" charset="0"/>
              <a:cs typeface="Times New Roman" panose="02020603050405020304" pitchFamily="18" charset="0"/>
            </a:endParaRPr>
          </a:p>
        </p:txBody>
      </p:sp>
      <p:pic>
        <p:nvPicPr>
          <p:cNvPr id="25" name="圖片 24">
            <a:extLst>
              <a:ext uri="{FF2B5EF4-FFF2-40B4-BE49-F238E27FC236}">
                <a16:creationId xmlns:a16="http://schemas.microsoft.com/office/drawing/2014/main" id="{073CA992-0598-0174-E066-8D2221290259}"/>
              </a:ext>
            </a:extLst>
          </p:cNvPr>
          <p:cNvPicPr>
            <a:picLocks noChangeAspect="1"/>
          </p:cNvPicPr>
          <p:nvPr/>
        </p:nvPicPr>
        <p:blipFill>
          <a:blip r:embed="rId3"/>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4A595B59-0525-BD65-5E38-1DF451B3AFC0}"/>
              </a:ext>
            </a:extLst>
          </p:cNvPr>
          <p:cNvPicPr>
            <a:picLocks noChangeAspect="1"/>
          </p:cNvPicPr>
          <p:nvPr/>
        </p:nvPicPr>
        <p:blipFill>
          <a:blip r:embed="rId4"/>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8B907A62-25C5-AAF6-57F5-A7AA1E355703}"/>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0F552E0-B5A2-9084-EE59-BA11B7131C3F}"/>
              </a:ext>
            </a:extLst>
          </p:cNvPr>
          <p:cNvPicPr>
            <a:picLocks noChangeAspect="1"/>
          </p:cNvPicPr>
          <p:nvPr/>
        </p:nvPicPr>
        <p:blipFill>
          <a:blip r:embed="rId5"/>
          <a:stretch>
            <a:fillRect/>
          </a:stretch>
        </p:blipFill>
        <p:spPr>
          <a:xfrm>
            <a:off x="2940164" y="2491245"/>
            <a:ext cx="6311670" cy="1773802"/>
          </a:xfrm>
          <a:prstGeom prst="rect">
            <a:avLst/>
          </a:prstGeom>
        </p:spPr>
      </p:pic>
      <p:pic>
        <p:nvPicPr>
          <p:cNvPr id="5" name="圖片 4">
            <a:extLst>
              <a:ext uri="{FF2B5EF4-FFF2-40B4-BE49-F238E27FC236}">
                <a16:creationId xmlns:a16="http://schemas.microsoft.com/office/drawing/2014/main" id="{A1868655-D615-FD5E-7220-CD66933F9F9E}"/>
              </a:ext>
            </a:extLst>
          </p:cNvPr>
          <p:cNvPicPr>
            <a:picLocks noChangeAspect="1"/>
          </p:cNvPicPr>
          <p:nvPr/>
        </p:nvPicPr>
        <p:blipFill>
          <a:blip r:embed="rId6"/>
          <a:stretch>
            <a:fillRect/>
          </a:stretch>
        </p:blipFill>
        <p:spPr>
          <a:xfrm>
            <a:off x="4630612" y="1348466"/>
            <a:ext cx="2930775" cy="716856"/>
          </a:xfrm>
          <a:prstGeom prst="rect">
            <a:avLst/>
          </a:prstGeom>
        </p:spPr>
      </p:pic>
      <p:pic>
        <p:nvPicPr>
          <p:cNvPr id="7" name="圖片 6">
            <a:extLst>
              <a:ext uri="{FF2B5EF4-FFF2-40B4-BE49-F238E27FC236}">
                <a16:creationId xmlns:a16="http://schemas.microsoft.com/office/drawing/2014/main" id="{376C2FAF-6458-5DA7-A314-9134F7E6B294}"/>
              </a:ext>
            </a:extLst>
          </p:cNvPr>
          <p:cNvPicPr>
            <a:picLocks noChangeAspect="1"/>
          </p:cNvPicPr>
          <p:nvPr/>
        </p:nvPicPr>
        <p:blipFill>
          <a:blip r:embed="rId7"/>
          <a:stretch>
            <a:fillRect/>
          </a:stretch>
        </p:blipFill>
        <p:spPr>
          <a:xfrm>
            <a:off x="3852071" y="4517373"/>
            <a:ext cx="4487854" cy="796878"/>
          </a:xfrm>
          <a:prstGeom prst="rect">
            <a:avLst/>
          </a:prstGeom>
        </p:spPr>
      </p:pic>
      <p:pic>
        <p:nvPicPr>
          <p:cNvPr id="9" name="圖片 8">
            <a:extLst>
              <a:ext uri="{FF2B5EF4-FFF2-40B4-BE49-F238E27FC236}">
                <a16:creationId xmlns:a16="http://schemas.microsoft.com/office/drawing/2014/main" id="{60AA5CA7-AE22-3D11-8228-7A6E06A30A53}"/>
              </a:ext>
            </a:extLst>
          </p:cNvPr>
          <p:cNvPicPr>
            <a:picLocks noChangeAspect="1"/>
          </p:cNvPicPr>
          <p:nvPr/>
        </p:nvPicPr>
        <p:blipFill>
          <a:blip r:embed="rId8"/>
          <a:stretch>
            <a:fillRect/>
          </a:stretch>
        </p:blipFill>
        <p:spPr>
          <a:xfrm>
            <a:off x="4505577" y="5777826"/>
            <a:ext cx="3180841" cy="666843"/>
          </a:xfrm>
          <a:prstGeom prst="rect">
            <a:avLst/>
          </a:prstGeom>
        </p:spPr>
      </p:pic>
    </p:spTree>
    <p:extLst>
      <p:ext uri="{BB962C8B-B14F-4D97-AF65-F5344CB8AC3E}">
        <p14:creationId xmlns:p14="http://schemas.microsoft.com/office/powerpoint/2010/main" val="1926937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A3747-015C-6F0A-4AAF-30A3DFD97D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EEFD325-1FE0-08BE-7249-0AFE48C04600}"/>
              </a:ext>
            </a:extLst>
          </p:cNvPr>
          <p:cNvGrpSpPr/>
          <p:nvPr/>
        </p:nvGrpSpPr>
        <p:grpSpPr>
          <a:xfrm>
            <a:off x="568443" y="319365"/>
            <a:ext cx="3635857" cy="400110"/>
            <a:chOff x="568442" y="319364"/>
            <a:chExt cx="3635857" cy="400111"/>
          </a:xfrm>
        </p:grpSpPr>
        <p:sp>
          <p:nvSpPr>
            <p:cNvPr id="55" name="文本框 23">
              <a:extLst>
                <a:ext uri="{FF2B5EF4-FFF2-40B4-BE49-F238E27FC236}">
                  <a16:creationId xmlns:a16="http://schemas.microsoft.com/office/drawing/2014/main" id="{A4653719-B142-F802-E26A-252B847F686C}"/>
                </a:ext>
              </a:extLst>
            </p:cNvPr>
            <p:cNvSpPr txBox="1"/>
            <p:nvPr/>
          </p:nvSpPr>
          <p:spPr>
            <a:xfrm>
              <a:off x="665958" y="319364"/>
              <a:ext cx="353834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Butterfly diagram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4599EA-E3FC-BB31-921F-C01F1735B75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6B417F-18D8-0E0D-31AD-97E90F800278}"/>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pic>
        <p:nvPicPr>
          <p:cNvPr id="3" name="圖片 2">
            <a:extLst>
              <a:ext uri="{FF2B5EF4-FFF2-40B4-BE49-F238E27FC236}">
                <a16:creationId xmlns:a16="http://schemas.microsoft.com/office/drawing/2014/main" id="{F06E341B-FD04-F00A-5A4E-D8C7DC9CF43D}"/>
              </a:ext>
            </a:extLst>
          </p:cNvPr>
          <p:cNvPicPr>
            <a:picLocks noChangeAspect="1"/>
          </p:cNvPicPr>
          <p:nvPr/>
        </p:nvPicPr>
        <p:blipFill>
          <a:blip r:embed="rId3"/>
          <a:stretch>
            <a:fillRect/>
          </a:stretch>
        </p:blipFill>
        <p:spPr>
          <a:xfrm>
            <a:off x="6556141" y="1862215"/>
            <a:ext cx="5040000" cy="1598133"/>
          </a:xfrm>
          <a:prstGeom prst="rect">
            <a:avLst/>
          </a:prstGeom>
        </p:spPr>
      </p:pic>
      <p:pic>
        <p:nvPicPr>
          <p:cNvPr id="4" name="圖片 3">
            <a:extLst>
              <a:ext uri="{FF2B5EF4-FFF2-40B4-BE49-F238E27FC236}">
                <a16:creationId xmlns:a16="http://schemas.microsoft.com/office/drawing/2014/main" id="{85EBF108-A806-0F42-05F5-A6AF8C2C0C6A}"/>
              </a:ext>
            </a:extLst>
          </p:cNvPr>
          <p:cNvPicPr>
            <a:picLocks noChangeAspect="1"/>
          </p:cNvPicPr>
          <p:nvPr/>
        </p:nvPicPr>
        <p:blipFill>
          <a:blip r:embed="rId4"/>
          <a:stretch>
            <a:fillRect/>
          </a:stretch>
        </p:blipFill>
        <p:spPr>
          <a:xfrm>
            <a:off x="6556141" y="4198162"/>
            <a:ext cx="5040000" cy="1602936"/>
          </a:xfrm>
          <a:prstGeom prst="rect">
            <a:avLst/>
          </a:prstGeom>
        </p:spPr>
      </p:pic>
      <p:pic>
        <p:nvPicPr>
          <p:cNvPr id="8" name="圖片 7">
            <a:extLst>
              <a:ext uri="{FF2B5EF4-FFF2-40B4-BE49-F238E27FC236}">
                <a16:creationId xmlns:a16="http://schemas.microsoft.com/office/drawing/2014/main" id="{5A24B9FF-04BF-D669-5465-666990CE6230}"/>
              </a:ext>
            </a:extLst>
          </p:cNvPr>
          <p:cNvPicPr>
            <a:picLocks noChangeAspect="1"/>
          </p:cNvPicPr>
          <p:nvPr/>
        </p:nvPicPr>
        <p:blipFill>
          <a:blip r:embed="rId5"/>
          <a:srcRect l="1559" r="-1559"/>
          <a:stretch/>
        </p:blipFill>
        <p:spPr>
          <a:xfrm>
            <a:off x="2338367" y="4535344"/>
            <a:ext cx="2443504" cy="919291"/>
          </a:xfrm>
          <a:prstGeom prst="rect">
            <a:avLst/>
          </a:prstGeom>
        </p:spPr>
      </p:pic>
      <p:pic>
        <p:nvPicPr>
          <p:cNvPr id="10" name="圖片 9">
            <a:extLst>
              <a:ext uri="{FF2B5EF4-FFF2-40B4-BE49-F238E27FC236}">
                <a16:creationId xmlns:a16="http://schemas.microsoft.com/office/drawing/2014/main" id="{7362114E-BE11-8A32-B1B2-19196433E3BD}"/>
              </a:ext>
            </a:extLst>
          </p:cNvPr>
          <p:cNvPicPr>
            <a:picLocks noChangeAspect="1"/>
          </p:cNvPicPr>
          <p:nvPr/>
        </p:nvPicPr>
        <p:blipFill>
          <a:blip r:embed="rId6"/>
          <a:srcRect l="1668" t="-1579"/>
          <a:stretch/>
        </p:blipFill>
        <p:spPr>
          <a:xfrm>
            <a:off x="2338367" y="2127519"/>
            <a:ext cx="1981200" cy="919291"/>
          </a:xfrm>
          <a:prstGeom prst="rect">
            <a:avLst/>
          </a:prstGeom>
        </p:spPr>
      </p:pic>
      <p:sp>
        <p:nvSpPr>
          <p:cNvPr id="11" name="文字方塊 10">
            <a:extLst>
              <a:ext uri="{FF2B5EF4-FFF2-40B4-BE49-F238E27FC236}">
                <a16:creationId xmlns:a16="http://schemas.microsoft.com/office/drawing/2014/main" id="{101BD4D7-817B-9FBD-61F0-D0E28D7CFB34}"/>
              </a:ext>
            </a:extLst>
          </p:cNvPr>
          <p:cNvSpPr txBox="1"/>
          <p:nvPr/>
        </p:nvSpPr>
        <p:spPr>
          <a:xfrm>
            <a:off x="901493" y="1198587"/>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8C35074-651A-28D0-0738-67C04C44CDAD}"/>
              </a:ext>
            </a:extLst>
          </p:cNvPr>
          <p:cNvSpPr txBox="1"/>
          <p:nvPr/>
        </p:nvSpPr>
        <p:spPr>
          <a:xfrm>
            <a:off x="901493" y="3606411"/>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2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996806" cy="400110"/>
            <a:chOff x="568442" y="319364"/>
            <a:chExt cx="49968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89929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688111064"/>
              </p:ext>
            </p:extLst>
          </p:nvPr>
        </p:nvGraphicFramePr>
        <p:xfrm>
          <a:off x="5154001" y="1356532"/>
          <a:ext cx="6810650" cy="4344150"/>
        </p:xfrm>
        <a:graphic>
          <a:graphicData uri="http://schemas.openxmlformats.org/drawingml/2006/table">
            <a:tbl>
              <a:tblPr firstRow="1" bandRow="1">
                <a:tableStyleId>{5C22544A-7EE6-4342-B048-85BDC9FD1C3A}</a:tableStyleId>
              </a:tblPr>
              <a:tblGrid>
                <a:gridCol w="1172908">
                  <a:extLst>
                    <a:ext uri="{9D8B030D-6E8A-4147-A177-3AD203B41FA5}">
                      <a16:colId xmlns:a16="http://schemas.microsoft.com/office/drawing/2014/main" val="3145363978"/>
                    </a:ext>
                  </a:extLst>
                </a:gridCol>
                <a:gridCol w="581891">
                  <a:extLst>
                    <a:ext uri="{9D8B030D-6E8A-4147-A177-3AD203B41FA5}">
                      <a16:colId xmlns:a16="http://schemas.microsoft.com/office/drawing/2014/main" val="3288777230"/>
                    </a:ext>
                  </a:extLst>
                </a:gridCol>
                <a:gridCol w="969818">
                  <a:extLst>
                    <a:ext uri="{9D8B030D-6E8A-4147-A177-3AD203B41FA5}">
                      <a16:colId xmlns:a16="http://schemas.microsoft.com/office/drawing/2014/main" val="2851598383"/>
                    </a:ext>
                  </a:extLst>
                </a:gridCol>
                <a:gridCol w="4086033">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width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pic>
        <p:nvPicPr>
          <p:cNvPr id="3" name="圖片 2">
            <a:extLst>
              <a:ext uri="{FF2B5EF4-FFF2-40B4-BE49-F238E27FC236}">
                <a16:creationId xmlns:a16="http://schemas.microsoft.com/office/drawing/2014/main" id="{900255BC-8560-B9C9-E3A6-CD1E1820CC17}"/>
              </a:ext>
            </a:extLst>
          </p:cNvPr>
          <p:cNvPicPr>
            <a:picLocks noChangeAspect="1"/>
          </p:cNvPicPr>
          <p:nvPr/>
        </p:nvPicPr>
        <p:blipFill>
          <a:blip r:embed="rId3"/>
          <a:srcRect l="2437" r="2535"/>
          <a:stretch/>
        </p:blipFill>
        <p:spPr>
          <a:xfrm>
            <a:off x="312517" y="2205561"/>
            <a:ext cx="4653023" cy="2646091"/>
          </a:xfrm>
          <a:prstGeom prst="rect">
            <a:avLst/>
          </a:prstGeom>
        </p:spPr>
      </p:pic>
    </p:spTree>
    <p:extLst>
      <p:ext uri="{BB962C8B-B14F-4D97-AF65-F5344CB8AC3E}">
        <p14:creationId xmlns:p14="http://schemas.microsoft.com/office/powerpoint/2010/main" val="1750399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097B1-6735-D540-0FB6-CD604222AD7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015FEE-3BCA-4BA7-5371-A2BA5E462128}"/>
              </a:ext>
            </a:extLst>
          </p:cNvPr>
          <p:cNvGrpSpPr/>
          <p:nvPr/>
        </p:nvGrpSpPr>
        <p:grpSpPr>
          <a:xfrm>
            <a:off x="568443" y="319365"/>
            <a:ext cx="4939226" cy="400110"/>
            <a:chOff x="568442" y="319364"/>
            <a:chExt cx="4939226" cy="400111"/>
          </a:xfrm>
        </p:grpSpPr>
        <p:sp>
          <p:nvSpPr>
            <p:cNvPr id="55" name="文本框 23">
              <a:extLst>
                <a:ext uri="{FF2B5EF4-FFF2-40B4-BE49-F238E27FC236}">
                  <a16:creationId xmlns:a16="http://schemas.microsoft.com/office/drawing/2014/main" id="{F8C7ED89-BD5C-1507-5B8E-10138CE02C46}"/>
                </a:ext>
              </a:extLst>
            </p:cNvPr>
            <p:cNvSpPr txBox="1"/>
            <p:nvPr/>
          </p:nvSpPr>
          <p:spPr>
            <a:xfrm>
              <a:off x="665958" y="319364"/>
              <a:ext cx="484171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Task Assignment Table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B70CEC9-77B1-0FD6-EED0-A0D94A9DE9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C69E790-B4E2-92C9-C96F-E79672CF9627}"/>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p:graphicFrame>
        <p:nvGraphicFramePr>
          <p:cNvPr id="9" name="表格 8">
            <a:extLst>
              <a:ext uri="{FF2B5EF4-FFF2-40B4-BE49-F238E27FC236}">
                <a16:creationId xmlns:a16="http://schemas.microsoft.com/office/drawing/2014/main" id="{35CE82DE-0AB6-B415-6954-4D1574880943}"/>
              </a:ext>
            </a:extLst>
          </p:cNvPr>
          <p:cNvGraphicFramePr>
            <a:graphicFrameLocks noGrp="1"/>
          </p:cNvGraphicFramePr>
          <p:nvPr>
            <p:extLst>
              <p:ext uri="{D42A27DB-BD31-4B8C-83A1-F6EECF244321}">
                <p14:modId xmlns:p14="http://schemas.microsoft.com/office/powerpoint/2010/main" val="2433624727"/>
              </p:ext>
            </p:extLst>
          </p:nvPr>
        </p:nvGraphicFramePr>
        <p:xfrm>
          <a:off x="2288881" y="1427652"/>
          <a:ext cx="6810650" cy="4344150"/>
        </p:xfrm>
        <a:graphic>
          <a:graphicData uri="http://schemas.openxmlformats.org/drawingml/2006/table">
            <a:tbl>
              <a:tblPr firstRow="1" bandRow="1">
                <a:tableStyleId>{5C22544A-7EE6-4342-B048-85BDC9FD1C3A}</a:tableStyleId>
              </a:tblPr>
              <a:tblGrid>
                <a:gridCol w="1230088">
                  <a:extLst>
                    <a:ext uri="{9D8B030D-6E8A-4147-A177-3AD203B41FA5}">
                      <a16:colId xmlns:a16="http://schemas.microsoft.com/office/drawing/2014/main" val="3145363978"/>
                    </a:ext>
                  </a:extLst>
                </a:gridCol>
                <a:gridCol w="366767">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4170490">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spTree>
    <p:extLst>
      <p:ext uri="{BB962C8B-B14F-4D97-AF65-F5344CB8AC3E}">
        <p14:creationId xmlns:p14="http://schemas.microsoft.com/office/powerpoint/2010/main" val="2641642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20065" cy="400110"/>
            <a:chOff x="568442" y="319364"/>
            <a:chExt cx="332006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2254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563622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734135" cy="400110"/>
            <a:chOff x="568442" y="319364"/>
            <a:chExt cx="273413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63661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pic>
        <p:nvPicPr>
          <p:cNvPr id="5" name="圖片 4">
            <a:extLst>
              <a:ext uri="{FF2B5EF4-FFF2-40B4-BE49-F238E27FC236}">
                <a16:creationId xmlns:a16="http://schemas.microsoft.com/office/drawing/2014/main" id="{8CA95077-4CEF-4D64-95AC-FA4B67255AAE}"/>
              </a:ext>
            </a:extLst>
          </p:cNvPr>
          <p:cNvPicPr>
            <a:picLocks noChangeAspect="1"/>
          </p:cNvPicPr>
          <p:nvPr/>
        </p:nvPicPr>
        <p:blipFill rotWithShape="1">
          <a:blip r:embed="rId3"/>
          <a:srcRect l="231" r="-1"/>
          <a:stretch/>
        </p:blipFill>
        <p:spPr>
          <a:xfrm>
            <a:off x="336000" y="1070749"/>
            <a:ext cx="11520000" cy="4992427"/>
          </a:xfrm>
          <a:prstGeom prst="rect">
            <a:avLst/>
          </a:prstGeom>
        </p:spPr>
      </p:pic>
    </p:spTree>
    <p:extLst>
      <p:ext uri="{BB962C8B-B14F-4D97-AF65-F5344CB8AC3E}">
        <p14:creationId xmlns:p14="http://schemas.microsoft.com/office/powerpoint/2010/main" val="389401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83215" cy="400110"/>
            <a:chOff x="568442" y="319364"/>
            <a:chExt cx="288321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856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pic>
        <p:nvPicPr>
          <p:cNvPr id="4" name="圖片 3">
            <a:extLst>
              <a:ext uri="{FF2B5EF4-FFF2-40B4-BE49-F238E27FC236}">
                <a16:creationId xmlns:a16="http://schemas.microsoft.com/office/drawing/2014/main" id="{2E16898C-9326-4B43-A3CB-E0D901DF294B}"/>
              </a:ext>
            </a:extLst>
          </p:cNvPr>
          <p:cNvPicPr>
            <a:picLocks noChangeAspect="1"/>
          </p:cNvPicPr>
          <p:nvPr/>
        </p:nvPicPr>
        <p:blipFill>
          <a:blip r:embed="rId3"/>
          <a:stretch>
            <a:fillRect/>
          </a:stretch>
        </p:blipFill>
        <p:spPr>
          <a:xfrm>
            <a:off x="572859" y="1059718"/>
            <a:ext cx="11046281" cy="1822938"/>
          </a:xfrm>
          <a:prstGeom prst="rect">
            <a:avLst/>
          </a:prstGeom>
        </p:spPr>
      </p:pic>
      <p:pic>
        <p:nvPicPr>
          <p:cNvPr id="6" name="圖片 5">
            <a:extLst>
              <a:ext uri="{FF2B5EF4-FFF2-40B4-BE49-F238E27FC236}">
                <a16:creationId xmlns:a16="http://schemas.microsoft.com/office/drawing/2014/main" id="{5DB694EC-FF89-4563-90A5-14D849EEE37F}"/>
              </a:ext>
            </a:extLst>
          </p:cNvPr>
          <p:cNvPicPr>
            <a:picLocks noChangeAspect="1"/>
          </p:cNvPicPr>
          <p:nvPr/>
        </p:nvPicPr>
        <p:blipFill>
          <a:blip r:embed="rId4"/>
          <a:stretch>
            <a:fillRect/>
          </a:stretch>
        </p:blipFill>
        <p:spPr>
          <a:xfrm>
            <a:off x="1684797" y="3154319"/>
            <a:ext cx="8566961" cy="2540070"/>
          </a:xfrm>
          <a:prstGeom prst="rect">
            <a:avLst/>
          </a:prstGeom>
        </p:spPr>
      </p:pic>
      <p:sp>
        <p:nvSpPr>
          <p:cNvPr id="7" name="矩形 6">
            <a:extLst>
              <a:ext uri="{FF2B5EF4-FFF2-40B4-BE49-F238E27FC236}">
                <a16:creationId xmlns:a16="http://schemas.microsoft.com/office/drawing/2014/main" id="{5A4809B5-8351-497F-88FD-BD08A8753125}"/>
              </a:ext>
            </a:extLst>
          </p:cNvPr>
          <p:cNvSpPr/>
          <p:nvPr/>
        </p:nvSpPr>
        <p:spPr>
          <a:xfrm>
            <a:off x="8374380" y="538734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8E87B2C-7736-4B34-A141-CC2884268815}"/>
              </a:ext>
            </a:extLst>
          </p:cNvPr>
          <p:cNvSpPr/>
          <p:nvPr/>
        </p:nvSpPr>
        <p:spPr>
          <a:xfrm>
            <a:off x="10848975" y="239077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endCxn id="7" idx="0"/>
          </p:cNvCxnSpPr>
          <p:nvPr/>
        </p:nvCxnSpPr>
        <p:spPr>
          <a:xfrm>
            <a:off x="9306560" y="5387340"/>
            <a:ext cx="650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7" idx="0"/>
            <a:endCxn id="11" idx="2"/>
          </p:cNvCxnSpPr>
          <p:nvPr/>
        </p:nvCxnSpPr>
        <p:spPr>
          <a:xfrm flipV="1">
            <a:off x="9313069" y="2754630"/>
            <a:ext cx="1837849" cy="26327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6619875" y="127063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52600" y="41148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91289" y="1634490"/>
            <a:ext cx="4230529" cy="24803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355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pic>
        <p:nvPicPr>
          <p:cNvPr id="3" name="圖片 2">
            <a:extLst>
              <a:ext uri="{FF2B5EF4-FFF2-40B4-BE49-F238E27FC236}">
                <a16:creationId xmlns:a16="http://schemas.microsoft.com/office/drawing/2014/main" id="{E5B9F581-92B7-4069-8D01-0827F0B12D87}"/>
              </a:ext>
            </a:extLst>
          </p:cNvPr>
          <p:cNvPicPr>
            <a:picLocks noChangeAspect="1"/>
          </p:cNvPicPr>
          <p:nvPr/>
        </p:nvPicPr>
        <p:blipFill>
          <a:blip r:embed="rId3"/>
          <a:stretch>
            <a:fillRect/>
          </a:stretch>
        </p:blipFill>
        <p:spPr>
          <a:xfrm>
            <a:off x="336000" y="938637"/>
            <a:ext cx="11520000" cy="4980725"/>
          </a:xfrm>
          <a:prstGeom prst="rect">
            <a:avLst/>
          </a:prstGeom>
        </p:spPr>
      </p:pic>
    </p:spTree>
    <p:extLst>
      <p:ext uri="{BB962C8B-B14F-4D97-AF65-F5344CB8AC3E}">
        <p14:creationId xmlns:p14="http://schemas.microsoft.com/office/powerpoint/2010/main" val="2141615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920DC1AB-3E43-4A17-A7C5-1E02AB245226}"/>
              </a:ext>
            </a:extLst>
          </p:cNvPr>
          <p:cNvPicPr>
            <a:picLocks noChangeAspect="1"/>
          </p:cNvPicPr>
          <p:nvPr/>
        </p:nvPicPr>
        <p:blipFill>
          <a:blip r:embed="rId3"/>
          <a:stretch>
            <a:fillRect/>
          </a:stretch>
        </p:blipFill>
        <p:spPr>
          <a:xfrm>
            <a:off x="1041082" y="3836231"/>
            <a:ext cx="10080000" cy="2224903"/>
          </a:xfrm>
          <a:prstGeom prst="rect">
            <a:avLst/>
          </a:prstGeom>
        </p:spPr>
      </p:pic>
      <p:pic>
        <p:nvPicPr>
          <p:cNvPr id="3" name="圖片 2">
            <a:extLst>
              <a:ext uri="{FF2B5EF4-FFF2-40B4-BE49-F238E27FC236}">
                <a16:creationId xmlns:a16="http://schemas.microsoft.com/office/drawing/2014/main" id="{16176280-DB49-48EA-A884-5C583D3E92C2}"/>
              </a:ext>
            </a:extLst>
          </p:cNvPr>
          <p:cNvPicPr>
            <a:picLocks noChangeAspect="1"/>
          </p:cNvPicPr>
          <p:nvPr/>
        </p:nvPicPr>
        <p:blipFill>
          <a:blip r:embed="rId4"/>
          <a:stretch>
            <a:fillRect/>
          </a:stretch>
        </p:blipFill>
        <p:spPr>
          <a:xfrm>
            <a:off x="1041082" y="833941"/>
            <a:ext cx="10080000" cy="2551898"/>
          </a:xfrm>
          <a:prstGeom prst="rect">
            <a:avLst/>
          </a:prstGeom>
        </p:spPr>
      </p:pic>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sp>
        <p:nvSpPr>
          <p:cNvPr id="11" name="矩形 10">
            <a:extLst>
              <a:ext uri="{FF2B5EF4-FFF2-40B4-BE49-F238E27FC236}">
                <a16:creationId xmlns:a16="http://schemas.microsoft.com/office/drawing/2014/main" id="{48E87B2C-7736-4B34-A141-CC2884268815}"/>
              </a:ext>
            </a:extLst>
          </p:cNvPr>
          <p:cNvSpPr/>
          <p:nvPr/>
        </p:nvSpPr>
        <p:spPr>
          <a:xfrm>
            <a:off x="7580316" y="2109890"/>
            <a:ext cx="687384" cy="419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cxnSpLocks/>
          </p:cNvCxnSpPr>
          <p:nvPr/>
        </p:nvCxnSpPr>
        <p:spPr>
          <a:xfrm flipH="1" flipV="1">
            <a:off x="9995975" y="5855970"/>
            <a:ext cx="6510" cy="80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26" idx="0"/>
            <a:endCxn id="11" idx="2"/>
          </p:cNvCxnSpPr>
          <p:nvPr/>
        </p:nvCxnSpPr>
        <p:spPr>
          <a:xfrm flipH="1" flipV="1">
            <a:off x="7924008" y="2529840"/>
            <a:ext cx="2078477" cy="334131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4909184" y="862964"/>
            <a:ext cx="676275" cy="4133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42440" y="50546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81129" y="1276350"/>
            <a:ext cx="2566193" cy="37782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8E3B5F9-70C3-4071-A646-0BA2A2C2AC7A}"/>
              </a:ext>
            </a:extLst>
          </p:cNvPr>
          <p:cNvSpPr/>
          <p:nvPr/>
        </p:nvSpPr>
        <p:spPr>
          <a:xfrm>
            <a:off x="9063796" y="5871152"/>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15058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281127" cy="400110"/>
            <a:chOff x="568442" y="319364"/>
            <a:chExt cx="228112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18361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For a 46-bit value s, modular reduction is performed recursively by exploiting the relation :</a:t>
                </a:r>
              </a:p>
              <a:p>
                <a:pPr>
                  <a:lnSpc>
                    <a:spcPct val="200000"/>
                  </a:lnSpc>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cs typeface="Times New Roman" panose="02020603050405020304" pitchFamily="18" charset="0"/>
                            </a:rPr>
                            <m:t>23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−1 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𝑞</m:t>
                      </m:r>
                    </m:oMath>
                  </m:oMathPara>
                </a14:m>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 The reduction ensures that the result falls within the interval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2</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allowing for adjustments by adding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negative or subtracting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positive.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After performing necessary additions or subtractions with q of the reduced result, the final output is determined by selecting the non-negative value.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Each BU module contains one, and there are eight BU modules, requiring a total of eight modular reduction modules.</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79087"/>
                <a:ext cx="9784763" cy="4439933"/>
              </a:xfrm>
              <a:prstGeom prst="rect">
                <a:avLst/>
              </a:prstGeom>
              <a:blipFill>
                <a:blip r:embed="rId3"/>
                <a:stretch>
                  <a:fillRect l="-374" b="-13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26010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945318" cy="400110"/>
            <a:chOff x="568442" y="319364"/>
            <a:chExt cx="494531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847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sp>
        <p:nvSpPr>
          <p:cNvPr id="3" name="矩形 2">
            <a:extLst>
              <a:ext uri="{FF2B5EF4-FFF2-40B4-BE49-F238E27FC236}">
                <a16:creationId xmlns:a16="http://schemas.microsoft.com/office/drawing/2014/main" id="{F9C3529C-25F8-45AA-8561-4F70E17AF2CF}"/>
              </a:ext>
            </a:extLst>
          </p:cNvPr>
          <p:cNvSpPr/>
          <p:nvPr/>
        </p:nvSpPr>
        <p:spPr>
          <a:xfrm>
            <a:off x="928241" y="1009228"/>
            <a:ext cx="10335518" cy="4307398"/>
          </a:xfrm>
          <a:prstGeom prst="rect">
            <a:avLst/>
          </a:prstGeom>
        </p:spPr>
        <p:txBody>
          <a:bodyPr wrap="square">
            <a:spAutoFit/>
          </a:bodyPr>
          <a:lstStyle/>
          <a:p>
            <a:pPr>
              <a:lnSpc>
                <a:spcPct val="200000"/>
              </a:lnSpc>
            </a:pPr>
            <a:r>
              <a:rPr lang="pl-PL" altLang="zh-TW" sz="2000" dirty="0">
                <a:latin typeface="Times New Roman" panose="02020603050405020304" pitchFamily="18" charset="0"/>
                <a:cs typeface="Times New Roman" panose="02020603050405020304" pitchFamily="18" charset="0"/>
              </a:rPr>
              <a:t>s[45 : 0] ≡ 2²³s[45 : 23] + s[22 : 0] ≡ 2¹³s[45 : 23] − s[45 : 23] + s[22 : 0]</a:t>
            </a:r>
          </a:p>
          <a:p>
            <a:pPr lvl="2">
              <a:lnSpc>
                <a:spcPct val="200000"/>
              </a:lnSpc>
            </a:pPr>
            <a:r>
              <a:rPr lang="pl-PL" altLang="zh-TW" sz="2000" dirty="0">
                <a:latin typeface="Times New Roman" panose="02020603050405020304" pitchFamily="18" charset="0"/>
                <a:cs typeface="Times New Roman" panose="02020603050405020304" pitchFamily="18" charset="0"/>
              </a:rPr>
              <a:t>≡ 2²³s[45 : 33] + 2¹³s[32 : 23]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2²³s[45 : 43] + 2¹³ (s[42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43] + s[42 : 33] + s[32 : 23]) − (s[45 : 43]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2¹³x − y + z ≡ 2²³x[11 : 10] + 2¹³x[9 : 0] − y + z</a:t>
            </a:r>
          </a:p>
          <a:p>
            <a:pPr lvl="2">
              <a:lnSpc>
                <a:spcPct val="200000"/>
              </a:lnSpc>
            </a:pPr>
            <a:r>
              <a:rPr lang="pl-PL" altLang="zh-TW" sz="2000" dirty="0">
                <a:latin typeface="Times New Roman" panose="02020603050405020304" pitchFamily="18" charset="0"/>
                <a:cs typeface="Times New Roman" panose="02020603050405020304" pitchFamily="18" charset="0"/>
              </a:rPr>
              <a:t>≡ 2¹³ (x[11 : 10] + x[9 : 0]) − (y + x[11 : 10]) + z </a:t>
            </a:r>
            <a:r>
              <a:rPr lang="en-US" altLang="zh-TW" sz="2000" dirty="0">
                <a:latin typeface="Times New Roman" panose="02020603050405020304" pitchFamily="18" charset="0"/>
                <a:cs typeface="Times New Roman" panose="02020603050405020304" pitchFamily="18" charset="0"/>
              </a:rPr>
              <a:t>(</a:t>
            </a:r>
            <a:r>
              <a:rPr lang="pl-PL" altLang="zh-TW" sz="2000" dirty="0">
                <a:latin typeface="Times New Roman" panose="02020603050405020304" pitchFamily="18" charset="0"/>
                <a:cs typeface="Times New Roman" panose="02020603050405020304" pitchFamily="18" charset="0"/>
              </a:rPr>
              <a:t>mod q</a:t>
            </a:r>
            <a:r>
              <a:rPr lang="en-US" altLang="zh-TW" sz="2000" dirty="0">
                <a:latin typeface="Times New Roman" panose="02020603050405020304" pitchFamily="18" charset="0"/>
                <a:cs typeface="Times New Roman" panose="02020603050405020304" pitchFamily="18" charset="0"/>
              </a:rPr>
              <a:t>)</a:t>
            </a:r>
            <a:endParaRPr lang="pl-PL"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4105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4136972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237560" cy="400110"/>
            <a:chOff x="568442" y="319364"/>
            <a:chExt cx="423756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1400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 – Timing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14" name="圖片 13">
            <a:extLst>
              <a:ext uri="{FF2B5EF4-FFF2-40B4-BE49-F238E27FC236}">
                <a16:creationId xmlns:a16="http://schemas.microsoft.com/office/drawing/2014/main" id="{46A828CE-B480-4C09-8240-CEE5368B3EE9}"/>
              </a:ext>
            </a:extLst>
          </p:cNvPr>
          <p:cNvPicPr>
            <a:picLocks noChangeAspect="1"/>
          </p:cNvPicPr>
          <p:nvPr/>
        </p:nvPicPr>
        <p:blipFill>
          <a:blip r:embed="rId3"/>
          <a:stretch>
            <a:fillRect/>
          </a:stretch>
        </p:blipFill>
        <p:spPr>
          <a:xfrm>
            <a:off x="1261388" y="1302564"/>
            <a:ext cx="9669224" cy="3267531"/>
          </a:xfrm>
          <a:prstGeom prst="rect">
            <a:avLst/>
          </a:prstGeom>
        </p:spPr>
      </p:pic>
      <p:sp>
        <p:nvSpPr>
          <p:cNvPr id="3" name="矩形 2">
            <a:extLst>
              <a:ext uri="{FF2B5EF4-FFF2-40B4-BE49-F238E27FC236}">
                <a16:creationId xmlns:a16="http://schemas.microsoft.com/office/drawing/2014/main" id="{172FA744-8915-4BBD-8388-576CA16B4E4A}"/>
              </a:ext>
            </a:extLst>
          </p:cNvPr>
          <p:cNvSpPr/>
          <p:nvPr/>
        </p:nvSpPr>
        <p:spPr>
          <a:xfrm>
            <a:off x="1261388" y="1641513"/>
            <a:ext cx="9669224" cy="4737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81970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Butterfly Unit is formed based on the symmetry and parity properties in NTT and INTT computations.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together with a corresponding twiddle factor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butterfly operation in a finite field (modulo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𝑝</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proceeds as follows:</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structures of NTT and INTT are similar, but the twiddle factors used in INTT are the modular inverses of those in NTT. A normalization factor must also be applied at the end.</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Eight BU modules are used in the NTT/INTT of the thesis.</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046084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2449303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937027" y="1027443"/>
                <a:ext cx="10349809"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To match the butterfly structure, the output of each stage's BU is reordered accordingly.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There are a total of 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where 1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 in our implemented NTT and INTT.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 NTT/INTT, the MEM depth of each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Stage is different:</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2×((8−i)−1) </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2×(i−1)</a:t>
                </a:r>
              </a:p>
              <a:p>
                <a:pPr lvl="1" algn="ct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937027" y="1027443"/>
                <a:ext cx="10349809" cy="3331938"/>
              </a:xfrm>
              <a:prstGeom prst="rect">
                <a:avLst/>
              </a:prstGeom>
              <a:blipFill>
                <a:blip r:embed="rId3"/>
                <a:stretch>
                  <a:fillRect l="-4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78780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539210" cy="400110"/>
            <a:chOff x="568442" y="319364"/>
            <a:chExt cx="25392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441694"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pic>
        <p:nvPicPr>
          <p:cNvPr id="4" name="圖片 3">
            <a:extLst>
              <a:ext uri="{FF2B5EF4-FFF2-40B4-BE49-F238E27FC236}">
                <a16:creationId xmlns:a16="http://schemas.microsoft.com/office/drawing/2014/main" id="{14890484-F077-489C-9748-6A60629A82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2064000"/>
            <a:ext cx="10800000" cy="2730000"/>
          </a:xfrm>
          <a:prstGeom prst="rect">
            <a:avLst/>
          </a:prstGeom>
        </p:spPr>
      </p:pic>
    </p:spTree>
    <p:extLst>
      <p:ext uri="{BB962C8B-B14F-4D97-AF65-F5344CB8AC3E}">
        <p14:creationId xmlns:p14="http://schemas.microsoft.com/office/powerpoint/2010/main" val="1710609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Tree>
    <p:extLst>
      <p:ext uri="{BB962C8B-B14F-4D97-AF65-F5344CB8AC3E}">
        <p14:creationId xmlns:p14="http://schemas.microsoft.com/office/powerpoint/2010/main" val="3819711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702663504"/>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035242990"/>
              </p:ext>
            </p:extLst>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3842918334"/>
              </p:ext>
            </p:extLst>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582562435"/>
              </p:ext>
            </p:extLst>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19034908"/>
              </p:ext>
            </p:extLst>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9D5DB68-0DEE-0E82-B075-EB0C702E1AE9}"/>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Tree>
    <p:extLst>
      <p:ext uri="{BB962C8B-B14F-4D97-AF65-F5344CB8AC3E}">
        <p14:creationId xmlns:p14="http://schemas.microsoft.com/office/powerpoint/2010/main" val="488340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B81CC0EB-99FD-00AE-DBBA-5E28C5C8467C}"/>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Tree>
    <p:extLst>
      <p:ext uri="{BB962C8B-B14F-4D97-AF65-F5344CB8AC3E}">
        <p14:creationId xmlns:p14="http://schemas.microsoft.com/office/powerpoint/2010/main" val="1581657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D282DBBC-4ACE-16A6-B09C-884F666AF903}"/>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Tree>
    <p:extLst>
      <p:ext uri="{BB962C8B-B14F-4D97-AF65-F5344CB8AC3E}">
        <p14:creationId xmlns:p14="http://schemas.microsoft.com/office/powerpoint/2010/main" val="18683733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1874221" cy="400110"/>
            <a:chOff x="568442" y="319364"/>
            <a:chExt cx="1874221" cy="400111"/>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177670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2773353638"/>
              </p:ext>
            </p:extLst>
          </p:nvPr>
        </p:nvGraphicFramePr>
        <p:xfrm>
          <a:off x="961858" y="802913"/>
          <a:ext cx="10268283" cy="5666664"/>
        </p:xfrm>
        <a:graphic>
          <a:graphicData uri="http://schemas.openxmlformats.org/drawingml/2006/table">
            <a:tbl>
              <a:tblPr firstRow="1" bandRow="1">
                <a:tableStyleId>{5C22544A-7EE6-4342-B048-85BDC9FD1C3A}</a:tableStyleId>
              </a:tblPr>
              <a:tblGrid>
                <a:gridCol w="1872489">
                  <a:extLst>
                    <a:ext uri="{9D8B030D-6E8A-4147-A177-3AD203B41FA5}">
                      <a16:colId xmlns:a16="http://schemas.microsoft.com/office/drawing/2014/main" val="119686947"/>
                    </a:ext>
                  </a:extLst>
                </a:gridCol>
                <a:gridCol w="3785803">
                  <a:extLst>
                    <a:ext uri="{9D8B030D-6E8A-4147-A177-3AD203B41FA5}">
                      <a16:colId xmlns:a16="http://schemas.microsoft.com/office/drawing/2014/main" val="2984835858"/>
                    </a:ext>
                  </a:extLst>
                </a:gridCol>
                <a:gridCol w="2462202">
                  <a:extLst>
                    <a:ext uri="{9D8B030D-6E8A-4147-A177-3AD203B41FA5}">
                      <a16:colId xmlns:a16="http://schemas.microsoft.com/office/drawing/2014/main" val="3288777230"/>
                    </a:ext>
                  </a:extLst>
                </a:gridCol>
                <a:gridCol w="2147789">
                  <a:extLst>
                    <a:ext uri="{9D8B030D-6E8A-4147-A177-3AD203B41FA5}">
                      <a16:colId xmlns:a16="http://schemas.microsoft.com/office/drawing/2014/main" val="2851598383"/>
                    </a:ext>
                  </a:extLst>
                </a:gridCol>
              </a:tblGrid>
              <a:tr h="510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63396">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63396">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63396">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+(2+n+m))*8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63396">
                <a:tc rowSpan="4">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sp>
        <p:nvSpPr>
          <p:cNvPr id="2" name="投影片編號版面配置區 1">
            <a:extLst>
              <a:ext uri="{FF2B5EF4-FFF2-40B4-BE49-F238E27FC236}">
                <a16:creationId xmlns:a16="http://schemas.microsoft.com/office/drawing/2014/main" id="{BDCBE1D3-79B2-3A23-9E16-882BEB0D5139}"/>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Tree>
    <p:extLst>
      <p:ext uri="{BB962C8B-B14F-4D97-AF65-F5344CB8AC3E}">
        <p14:creationId xmlns:p14="http://schemas.microsoft.com/office/powerpoint/2010/main" val="36012864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815099"/>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is_last cycle</a:t>
                          </a:r>
                          <a:b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m:t>
                                    </m:r>
                                  </m:e>
                                </m:d>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byte_num</a:t>
                          </a:r>
                          <a14:m>
                            <m:oMath xmlns:m="http://schemas.openxmlformats.org/officeDocument/2006/math">
                              <m:f>
                                <m:fPr>
                                  <m:ctrlPr>
                                    <a:rPr lang="en-US" altLang="zh-TW" sz="16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mod</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64</m:t>
                                  </m:r>
                                  <m:r>
                                    <m:rPr>
                                      <m:nor/>
                                    </m:rPr>
                                    <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m:t> </m:t>
                                  </m:r>
                                </m:num>
                                <m:den>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oMath>
                          </a14:m>
                          <a:endPar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 time</a:t>
                          </a:r>
                        </a:p>
                        <a:p>
                          <a:pPr algn="ct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𝑂𝑢𝑡𝑝𝑢𝑡</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𝑆𝑖𝑧𝑒</m:t>
                                        </m:r>
                                      </m:num>
                                      <m:den>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𝑚𝑜𝑑𝑒</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𝑠𝑖𝑧𝑒</m:t>
                                        </m:r>
                                      </m:den>
                                    </m:f>
                                  </m:e>
                                </m:d>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en-US" altLang="zh-TW" sz="12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Choice>
        <mc:Fallback xmlns="">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693357">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0039" t="-1754" r="-2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510039" t="-1754" r="-1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10039" t="-1754" r="-386" b="-734211"/>
                          </a:stretch>
                        </a:blip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Fallback>
      </mc:AlternateContent>
      <p:sp>
        <p:nvSpPr>
          <p:cNvPr id="2" name="投影片編號版面配置區 1">
            <a:extLst>
              <a:ext uri="{FF2B5EF4-FFF2-40B4-BE49-F238E27FC236}">
                <a16:creationId xmlns:a16="http://schemas.microsoft.com/office/drawing/2014/main" id="{E273A934-4645-1BAB-B267-8293F54C9685}"/>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Tree>
    <p:extLst>
      <p:ext uri="{BB962C8B-B14F-4D97-AF65-F5344CB8AC3E}">
        <p14:creationId xmlns:p14="http://schemas.microsoft.com/office/powerpoint/2010/main" val="42788961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08B28-8D73-1D71-6D67-3B4626ED5B4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4D4CC52-C02D-FFE4-40A6-A0A7B6DCC8EB}"/>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CD2701C1-31D0-17B9-51DC-195216CD281A}"/>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B9F58140-1C98-1CE7-4B6A-3189E389828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55909C89-629C-479C-5739-223AD3E30DCF}"/>
              </a:ext>
            </a:extLst>
          </p:cNvPr>
          <p:cNvGraphicFramePr>
            <a:graphicFrameLocks noGrp="1"/>
          </p:cNvGraphicFramePr>
          <p:nvPr>
            <p:extLst>
              <p:ext uri="{D42A27DB-BD31-4B8C-83A1-F6EECF244321}">
                <p14:modId xmlns:p14="http://schemas.microsoft.com/office/powerpoint/2010/main" val="4178709895"/>
              </p:ext>
            </p:extLst>
          </p:nvPr>
        </p:nvGraphicFramePr>
        <p:xfrm>
          <a:off x="568442" y="742914"/>
          <a:ext cx="11386133" cy="5891922"/>
        </p:xfrm>
        <a:graphic>
          <a:graphicData uri="http://schemas.openxmlformats.org/drawingml/2006/table">
            <a:tbl>
              <a:tblPr firstRow="1" bandRow="1">
                <a:tableStyleId>{5C22544A-7EE6-4342-B048-85BDC9FD1C3A}</a:tableStyleId>
              </a:tblPr>
              <a:tblGrid>
                <a:gridCol w="1369005">
                  <a:extLst>
                    <a:ext uri="{9D8B030D-6E8A-4147-A177-3AD203B41FA5}">
                      <a16:colId xmlns:a16="http://schemas.microsoft.com/office/drawing/2014/main" val="3145363978"/>
                    </a:ext>
                  </a:extLst>
                </a:gridCol>
                <a:gridCol w="1018374">
                  <a:extLst>
                    <a:ext uri="{9D8B030D-6E8A-4147-A177-3AD203B41FA5}">
                      <a16:colId xmlns:a16="http://schemas.microsoft.com/office/drawing/2014/main" val="1682622086"/>
                    </a:ext>
                  </a:extLst>
                </a:gridCol>
                <a:gridCol w="1294141">
                  <a:extLst>
                    <a:ext uri="{9D8B030D-6E8A-4147-A177-3AD203B41FA5}">
                      <a16:colId xmlns:a16="http://schemas.microsoft.com/office/drawing/2014/main" val="3288777230"/>
                    </a:ext>
                  </a:extLst>
                </a:gridCol>
                <a:gridCol w="1100659">
                  <a:extLst>
                    <a:ext uri="{9D8B030D-6E8A-4147-A177-3AD203B41FA5}">
                      <a16:colId xmlns:a16="http://schemas.microsoft.com/office/drawing/2014/main" val="2851598383"/>
                    </a:ext>
                  </a:extLst>
                </a:gridCol>
                <a:gridCol w="1100659">
                  <a:extLst>
                    <a:ext uri="{9D8B030D-6E8A-4147-A177-3AD203B41FA5}">
                      <a16:colId xmlns:a16="http://schemas.microsoft.com/office/drawing/2014/main" val="730799088"/>
                    </a:ext>
                  </a:extLst>
                </a:gridCol>
                <a:gridCol w="1100659">
                  <a:extLst>
                    <a:ext uri="{9D8B030D-6E8A-4147-A177-3AD203B41FA5}">
                      <a16:colId xmlns:a16="http://schemas.microsoft.com/office/drawing/2014/main" val="3392649446"/>
                    </a:ext>
                  </a:extLst>
                </a:gridCol>
                <a:gridCol w="1100659">
                  <a:extLst>
                    <a:ext uri="{9D8B030D-6E8A-4147-A177-3AD203B41FA5}">
                      <a16:colId xmlns:a16="http://schemas.microsoft.com/office/drawing/2014/main" val="655681671"/>
                    </a:ext>
                  </a:extLst>
                </a:gridCol>
                <a:gridCol w="1100659">
                  <a:extLst>
                    <a:ext uri="{9D8B030D-6E8A-4147-A177-3AD203B41FA5}">
                      <a16:colId xmlns:a16="http://schemas.microsoft.com/office/drawing/2014/main" val="4247082408"/>
                    </a:ext>
                  </a:extLst>
                </a:gridCol>
                <a:gridCol w="1100659">
                  <a:extLst>
                    <a:ext uri="{9D8B030D-6E8A-4147-A177-3AD203B41FA5}">
                      <a16:colId xmlns:a16="http://schemas.microsoft.com/office/drawing/2014/main" val="2726845353"/>
                    </a:ext>
                  </a:extLst>
                </a:gridCol>
                <a:gridCol w="1100659">
                  <a:extLst>
                    <a:ext uri="{9D8B030D-6E8A-4147-A177-3AD203B41FA5}">
                      <a16:colId xmlns:a16="http://schemas.microsoft.com/office/drawing/2014/main" val="1981261293"/>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MLDSA_mode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Stage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104782"/>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1153865"/>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6239385"/>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1965727"/>
                  </a:ext>
                </a:extLst>
              </a:tr>
            </a:tbl>
          </a:graphicData>
        </a:graphic>
      </p:graphicFrame>
      <p:sp>
        <p:nvSpPr>
          <p:cNvPr id="2" name="投影片編號版面配置區 1">
            <a:extLst>
              <a:ext uri="{FF2B5EF4-FFF2-40B4-BE49-F238E27FC236}">
                <a16:creationId xmlns:a16="http://schemas.microsoft.com/office/drawing/2014/main" id="{0480FF8D-B044-2582-68E5-3FF8505EE97C}"/>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spTree>
    <p:extLst>
      <p:ext uri="{BB962C8B-B14F-4D97-AF65-F5344CB8AC3E}">
        <p14:creationId xmlns:p14="http://schemas.microsoft.com/office/powerpoint/2010/main" val="4046051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435B8-6F88-A272-4B06-16DC39DCE6D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5937AEB-1E81-F194-6366-9A9506D14785}"/>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0ECB0F1E-D4FB-73F3-6C3A-80D78418EE43}"/>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2FA2DD0-2F53-1F4B-7783-C0D8ADF0EB1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3C1638B3-FCED-3B46-70C7-55F70D7A8849}"/>
                  </a:ext>
                </a:extLst>
              </p:cNvPr>
              <p:cNvGraphicFramePr>
                <a:graphicFrameLocks noGrp="1"/>
              </p:cNvGraphicFramePr>
              <p:nvPr>
                <p:extLst>
                  <p:ext uri="{D42A27DB-BD31-4B8C-83A1-F6EECF244321}">
                    <p14:modId xmlns:p14="http://schemas.microsoft.com/office/powerpoint/2010/main" val="867607407"/>
                  </p:ext>
                </p:extLst>
              </p:nvPr>
            </p:nvGraphicFramePr>
            <p:xfrm>
              <a:off x="283779" y="1034330"/>
              <a:ext cx="11676991" cy="4685807"/>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3C1638B3-FCED-3B46-70C7-55F70D7A8849}"/>
                  </a:ext>
                </a:extLst>
              </p:cNvPr>
              <p:cNvGraphicFramePr>
                <a:graphicFrameLocks noGrp="1"/>
              </p:cNvGraphicFramePr>
              <p:nvPr>
                <p:extLst>
                  <p:ext uri="{D42A27DB-BD31-4B8C-83A1-F6EECF244321}">
                    <p14:modId xmlns:p14="http://schemas.microsoft.com/office/powerpoint/2010/main" val="867607407"/>
                  </p:ext>
                </p:extLst>
              </p:nvPr>
            </p:nvGraphicFramePr>
            <p:xfrm>
              <a:off x="283779" y="1034330"/>
              <a:ext cx="11676991" cy="4651517"/>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496923" r="-526" b="-580000"/>
                          </a:stretch>
                        </a:blip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31E718DA-B0C3-189E-876E-857C362F8484}"/>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65</a:t>
            </a:fld>
            <a:endParaRPr lang="zh-CN" altLang="en-US" dirty="0"/>
          </a:p>
        </p:txBody>
      </p:sp>
    </p:spTree>
    <p:extLst>
      <p:ext uri="{BB962C8B-B14F-4D97-AF65-F5344CB8AC3E}">
        <p14:creationId xmlns:p14="http://schemas.microsoft.com/office/powerpoint/2010/main" val="24101846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89670-B3F9-61EA-B858-02A33B76095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85638C-DFF5-5517-605B-D927F87F56FC}"/>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7C3ED2D7-F0A1-6F99-0739-B3C238DE873A}"/>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64F1703-31DF-4821-9145-F7C6F9EC7B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B4D5A9F8-A6A8-7EFA-E44E-E2DC0F084319}"/>
                  </a:ext>
                </a:extLst>
              </p:cNvPr>
              <p:cNvGraphicFramePr>
                <a:graphicFrameLocks noGrp="1"/>
              </p:cNvGraphicFramePr>
              <p:nvPr>
                <p:extLst>
                  <p:ext uri="{D42A27DB-BD31-4B8C-83A1-F6EECF244321}">
                    <p14:modId xmlns:p14="http://schemas.microsoft.com/office/powerpoint/2010/main" val="651338203"/>
                  </p:ext>
                </p:extLst>
              </p:nvPr>
            </p:nvGraphicFramePr>
            <p:xfrm>
              <a:off x="257504" y="781030"/>
              <a:ext cx="11676991" cy="561594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B4D5A9F8-A6A8-7EFA-E44E-E2DC0F084319}"/>
                  </a:ext>
                </a:extLst>
              </p:cNvPr>
              <p:cNvGraphicFramePr>
                <a:graphicFrameLocks noGrp="1"/>
              </p:cNvGraphicFramePr>
              <p:nvPr>
                <p:extLst>
                  <p:ext uri="{D42A27DB-BD31-4B8C-83A1-F6EECF244321}">
                    <p14:modId xmlns:p14="http://schemas.microsoft.com/office/powerpoint/2010/main" val="651338203"/>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203077" r="-526" b="-107692"/>
                          </a:stretch>
                        </a:blipFill>
                      </a:tcPr>
                    </a:tc>
                    <a:extLst>
                      <a:ext uri="{0D108BD9-81ED-4DB2-BD59-A6C34878D82A}">
                        <a16:rowId xmlns:a16="http://schemas.microsoft.com/office/drawing/2014/main" val="1067934202"/>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303077" r="-526" b="-7692"/>
                          </a:stretch>
                        </a:blip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90BE4FF7-3ACD-4898-7C60-C7E0C9E0D6CB}"/>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66</a:t>
            </a:fld>
            <a:endParaRPr lang="zh-CN" altLang="en-US" dirty="0"/>
          </a:p>
        </p:txBody>
      </p:sp>
    </p:spTree>
    <p:extLst>
      <p:ext uri="{BB962C8B-B14F-4D97-AF65-F5344CB8AC3E}">
        <p14:creationId xmlns:p14="http://schemas.microsoft.com/office/powerpoint/2010/main" val="40522446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397D0-C386-5973-56D3-F039ED4B196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C577B11-5181-7DF6-762A-7C3EBB0DD5CD}"/>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7EF7B036-C2B7-2707-DDC4-DD6D81EB4C9B}"/>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5F693D-EFF0-F86F-8D4B-C8737248ACC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61594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203077" r="-526" b="-107692"/>
                          </a:stretch>
                        </a:blip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303077" r="-526" b="-7692"/>
                          </a:stretch>
                        </a:blip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9DC8F96A-A002-54A6-0AC5-90B8E32CB09D}"/>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67</a:t>
            </a:fld>
            <a:endParaRPr lang="zh-CN" altLang="en-US" dirty="0"/>
          </a:p>
        </p:txBody>
      </p:sp>
    </p:spTree>
    <p:extLst>
      <p:ext uri="{BB962C8B-B14F-4D97-AF65-F5344CB8AC3E}">
        <p14:creationId xmlns:p14="http://schemas.microsoft.com/office/powerpoint/2010/main" val="11410360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4B63C-7157-9753-72DF-DE6087DC295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B4E3396-48BA-7482-502D-57650149CB28}"/>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46F5A858-9DE4-9905-1D43-C6087A736FD0}"/>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F00194-35BA-327E-101E-5F5223054D2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26E2460F-E8C9-2C12-A31F-78356D0EE9DA}"/>
              </a:ext>
            </a:extLst>
          </p:cNvPr>
          <p:cNvGraphicFramePr>
            <a:graphicFrameLocks noGrp="1"/>
          </p:cNvGraphicFramePr>
          <p:nvPr>
            <p:extLst>
              <p:ext uri="{D42A27DB-BD31-4B8C-83A1-F6EECF244321}">
                <p14:modId xmlns:p14="http://schemas.microsoft.com/office/powerpoint/2010/main" val="3603082399"/>
              </p:ext>
            </p:extLst>
          </p:nvPr>
        </p:nvGraphicFramePr>
        <p:xfrm>
          <a:off x="1495425" y="942955"/>
          <a:ext cx="6534150" cy="5312424"/>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gridCol w="1089025">
                  <a:extLst>
                    <a:ext uri="{9D8B030D-6E8A-4147-A177-3AD203B41FA5}">
                      <a16:colId xmlns:a16="http://schemas.microsoft.com/office/drawing/2014/main" val="2272640679"/>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index_sel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in_seed_sel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1133949"/>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947991"/>
                  </a:ext>
                </a:extLst>
              </a:tr>
            </a:tbl>
          </a:graphicData>
        </a:graphic>
      </p:graphicFrame>
      <p:sp>
        <p:nvSpPr>
          <p:cNvPr id="2" name="投影片編號版面配置區 1">
            <a:extLst>
              <a:ext uri="{FF2B5EF4-FFF2-40B4-BE49-F238E27FC236}">
                <a16:creationId xmlns:a16="http://schemas.microsoft.com/office/drawing/2014/main" id="{F199F87F-F92B-B435-D562-16A49E6DB3FF}"/>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68</a:t>
            </a:fld>
            <a:endParaRPr lang="zh-CN" altLang="en-US" dirty="0"/>
          </a:p>
        </p:txBody>
      </p:sp>
    </p:spTree>
    <p:extLst>
      <p:ext uri="{BB962C8B-B14F-4D97-AF65-F5344CB8AC3E}">
        <p14:creationId xmlns:p14="http://schemas.microsoft.com/office/powerpoint/2010/main" val="11784317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4B63C-7157-9753-72DF-DE6087DC295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B4E3396-48BA-7482-502D-57650149CB28}"/>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46F5A858-9DE4-9905-1D43-C6087A736FD0}"/>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F00194-35BA-327E-101E-5F5223054D2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26E2460F-E8C9-2C12-A31F-78356D0EE9DA}"/>
              </a:ext>
            </a:extLst>
          </p:cNvPr>
          <p:cNvGraphicFramePr>
            <a:graphicFrameLocks noGrp="1"/>
          </p:cNvGraphicFramePr>
          <p:nvPr>
            <p:extLst>
              <p:ext uri="{D42A27DB-BD31-4B8C-83A1-F6EECF244321}">
                <p14:modId xmlns:p14="http://schemas.microsoft.com/office/powerpoint/2010/main" val="907225945"/>
              </p:ext>
            </p:extLst>
          </p:nvPr>
        </p:nvGraphicFramePr>
        <p:xfrm>
          <a:off x="1495425" y="942955"/>
          <a:ext cx="6534150" cy="4565028"/>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gridCol w="1089025">
                  <a:extLst>
                    <a:ext uri="{9D8B030D-6E8A-4147-A177-3AD203B41FA5}">
                      <a16:colId xmlns:a16="http://schemas.microsoft.com/office/drawing/2014/main" val="2272640679"/>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index_sel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in_seed_sel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1133949"/>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947991"/>
                  </a:ext>
                </a:extLst>
              </a:tr>
            </a:tbl>
          </a:graphicData>
        </a:graphic>
      </p:graphicFrame>
      <p:sp>
        <p:nvSpPr>
          <p:cNvPr id="2" name="投影片編號版面配置區 1">
            <a:extLst>
              <a:ext uri="{FF2B5EF4-FFF2-40B4-BE49-F238E27FC236}">
                <a16:creationId xmlns:a16="http://schemas.microsoft.com/office/drawing/2014/main" id="{F199F87F-F92B-B435-D562-16A49E6DB3FF}"/>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69</a:t>
            </a:fld>
            <a:endParaRPr lang="zh-CN" altLang="en-US" dirty="0"/>
          </a:p>
        </p:txBody>
      </p:sp>
    </p:spTree>
    <p:extLst>
      <p:ext uri="{BB962C8B-B14F-4D97-AF65-F5344CB8AC3E}">
        <p14:creationId xmlns:p14="http://schemas.microsoft.com/office/powerpoint/2010/main" val="3616299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1195C-E85C-2ADD-AA56-CBF1A82E1CE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3EB3A1-1B52-D4E1-80C0-50C95B4FCBB3}"/>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96590F2E-BB68-79ED-3A33-5D79B98259A5}"/>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B0891677-9E03-DB46-1D15-1C3448A799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DE6CC548-0888-FE4F-D9E8-B23793FB4A2A}"/>
              </a:ext>
            </a:extLst>
          </p:cNvPr>
          <p:cNvGraphicFramePr>
            <a:graphicFrameLocks noGrp="1"/>
          </p:cNvGraphicFramePr>
          <p:nvPr>
            <p:extLst>
              <p:ext uri="{D42A27DB-BD31-4B8C-83A1-F6EECF244321}">
                <p14:modId xmlns:p14="http://schemas.microsoft.com/office/powerpoint/2010/main" val="3290128841"/>
              </p:ext>
            </p:extLst>
          </p:nvPr>
        </p:nvGraphicFramePr>
        <p:xfrm>
          <a:off x="1495425" y="942955"/>
          <a:ext cx="5445125" cy="4916184"/>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zero_index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551592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bl>
          </a:graphicData>
        </a:graphic>
      </p:graphicFrame>
      <p:sp>
        <p:nvSpPr>
          <p:cNvPr id="2" name="投影片編號版面配置區 1">
            <a:extLst>
              <a:ext uri="{FF2B5EF4-FFF2-40B4-BE49-F238E27FC236}">
                <a16:creationId xmlns:a16="http://schemas.microsoft.com/office/drawing/2014/main" id="{BEA37C69-F344-EC65-E614-612C06CF809C}"/>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70</a:t>
            </a:fld>
            <a:endParaRPr lang="zh-CN" altLang="en-US" dirty="0"/>
          </a:p>
        </p:txBody>
      </p:sp>
    </p:spTree>
    <p:extLst>
      <p:ext uri="{BB962C8B-B14F-4D97-AF65-F5344CB8AC3E}">
        <p14:creationId xmlns:p14="http://schemas.microsoft.com/office/powerpoint/2010/main" val="3115789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2735033" cy="400110"/>
            <a:chOff x="568442" y="319364"/>
            <a:chExt cx="2735033"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26375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Module</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4" name="圖片 23">
            <a:extLst>
              <a:ext uri="{FF2B5EF4-FFF2-40B4-BE49-F238E27FC236}">
                <a16:creationId xmlns:a16="http://schemas.microsoft.com/office/drawing/2014/main" id="{086D8E8A-8FE6-16F1-A1DB-7766FE7E1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85" y="1476088"/>
            <a:ext cx="5270960" cy="3600000"/>
          </a:xfrm>
          <a:prstGeom prst="rect">
            <a:avLst/>
          </a:prstGeom>
        </p:spPr>
      </p:pic>
      <p:pic>
        <p:nvPicPr>
          <p:cNvPr id="26" name="圖片 25">
            <a:extLst>
              <a:ext uri="{FF2B5EF4-FFF2-40B4-BE49-F238E27FC236}">
                <a16:creationId xmlns:a16="http://schemas.microsoft.com/office/drawing/2014/main" id="{133A09F5-1EE3-8BB7-9CE5-54A58C8EF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42" y="1476088"/>
            <a:ext cx="5637243" cy="3600000"/>
          </a:xfrm>
          <a:prstGeom prst="rect">
            <a:avLst/>
          </a:prstGeom>
        </p:spPr>
      </p:pic>
      <p:sp>
        <p:nvSpPr>
          <p:cNvPr id="2" name="投影片編號版面配置區 1">
            <a:extLst>
              <a:ext uri="{FF2B5EF4-FFF2-40B4-BE49-F238E27FC236}">
                <a16:creationId xmlns:a16="http://schemas.microsoft.com/office/drawing/2014/main" id="{5216F085-7612-C56E-AABE-126D55D946C7}"/>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spTree>
    <p:extLst>
      <p:ext uri="{BB962C8B-B14F-4D97-AF65-F5344CB8AC3E}">
        <p14:creationId xmlns:p14="http://schemas.microsoft.com/office/powerpoint/2010/main" val="12484943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pic>
        <p:nvPicPr>
          <p:cNvPr id="5" name="圖片 4">
            <a:extLst>
              <a:ext uri="{FF2B5EF4-FFF2-40B4-BE49-F238E27FC236}">
                <a16:creationId xmlns:a16="http://schemas.microsoft.com/office/drawing/2014/main" id="{D88434A4-669F-4A11-827E-F68D7624E3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338" y="683300"/>
            <a:ext cx="10265323" cy="2091756"/>
          </a:xfrm>
          <a:prstGeom prst="rect">
            <a:avLst/>
          </a:prstGeom>
        </p:spPr>
      </p:pic>
      <p:pic>
        <p:nvPicPr>
          <p:cNvPr id="7" name="圖片 6">
            <a:extLst>
              <a:ext uri="{FF2B5EF4-FFF2-40B4-BE49-F238E27FC236}">
                <a16:creationId xmlns:a16="http://schemas.microsoft.com/office/drawing/2014/main" id="{B83527E7-039B-41AE-8B3D-B1842AD3F5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4256" y="2775056"/>
            <a:ext cx="8423485" cy="3999247"/>
          </a:xfrm>
          <a:prstGeom prst="rect">
            <a:avLst/>
          </a:prstGeom>
        </p:spPr>
      </p:pic>
    </p:spTree>
    <p:extLst>
      <p:ext uri="{BB962C8B-B14F-4D97-AF65-F5344CB8AC3E}">
        <p14:creationId xmlns:p14="http://schemas.microsoft.com/office/powerpoint/2010/main" val="26570343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BED76-0354-8990-9A6F-8548FBE7D4F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08BE654-7DE0-0729-ED17-822D577ED2DE}"/>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1C6E10EA-E0D3-25B4-36CA-8F96E6B04B39}"/>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9E6392-329F-C1B1-8846-DA0640769A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557DBBA-2261-5F98-FABC-F29676E00F63}"/>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pic>
        <p:nvPicPr>
          <p:cNvPr id="9" name="圖片 8">
            <a:extLst>
              <a:ext uri="{FF2B5EF4-FFF2-40B4-BE49-F238E27FC236}">
                <a16:creationId xmlns:a16="http://schemas.microsoft.com/office/drawing/2014/main" id="{BA5CCF7A-3641-ADB0-FE9F-21BC84B4A7A5}"/>
              </a:ext>
            </a:extLst>
          </p:cNvPr>
          <p:cNvPicPr>
            <a:picLocks noChangeAspect="1"/>
          </p:cNvPicPr>
          <p:nvPr/>
        </p:nvPicPr>
        <p:blipFill>
          <a:blip r:embed="rId3"/>
          <a:stretch>
            <a:fillRect/>
          </a:stretch>
        </p:blipFill>
        <p:spPr>
          <a:xfrm>
            <a:off x="653143" y="1073733"/>
            <a:ext cx="11094206" cy="1800096"/>
          </a:xfrm>
          <a:prstGeom prst="rect">
            <a:avLst/>
          </a:prstGeom>
        </p:spPr>
      </p:pic>
      <p:pic>
        <p:nvPicPr>
          <p:cNvPr id="11" name="圖片 10">
            <a:extLst>
              <a:ext uri="{FF2B5EF4-FFF2-40B4-BE49-F238E27FC236}">
                <a16:creationId xmlns:a16="http://schemas.microsoft.com/office/drawing/2014/main" id="{B63EE559-8E6D-E9EE-4F51-9CEF38C82823}"/>
              </a:ext>
            </a:extLst>
          </p:cNvPr>
          <p:cNvPicPr>
            <a:picLocks noChangeAspect="1"/>
          </p:cNvPicPr>
          <p:nvPr/>
        </p:nvPicPr>
        <p:blipFill>
          <a:blip r:embed="rId4"/>
          <a:srcRect b="87599"/>
          <a:stretch/>
        </p:blipFill>
        <p:spPr>
          <a:xfrm>
            <a:off x="0" y="3554547"/>
            <a:ext cx="12192000" cy="103045"/>
          </a:xfrm>
          <a:prstGeom prst="rect">
            <a:avLst/>
          </a:prstGeom>
        </p:spPr>
      </p:pic>
      <p:pic>
        <p:nvPicPr>
          <p:cNvPr id="16" name="圖片 15">
            <a:extLst>
              <a:ext uri="{FF2B5EF4-FFF2-40B4-BE49-F238E27FC236}">
                <a16:creationId xmlns:a16="http://schemas.microsoft.com/office/drawing/2014/main" id="{F75CBEEE-05D7-94B2-A1DB-1D5498338FC4}"/>
              </a:ext>
            </a:extLst>
          </p:cNvPr>
          <p:cNvPicPr>
            <a:picLocks noChangeAspect="1"/>
          </p:cNvPicPr>
          <p:nvPr/>
        </p:nvPicPr>
        <p:blipFill>
          <a:blip r:embed="rId4"/>
          <a:srcRect t="68952"/>
          <a:stretch/>
        </p:blipFill>
        <p:spPr>
          <a:xfrm>
            <a:off x="-1814" y="3699139"/>
            <a:ext cx="12192000" cy="257990"/>
          </a:xfrm>
          <a:prstGeom prst="rect">
            <a:avLst/>
          </a:prstGeom>
        </p:spPr>
      </p:pic>
      <p:grpSp>
        <p:nvGrpSpPr>
          <p:cNvPr id="20" name="群組 19">
            <a:extLst>
              <a:ext uri="{FF2B5EF4-FFF2-40B4-BE49-F238E27FC236}">
                <a16:creationId xmlns:a16="http://schemas.microsoft.com/office/drawing/2014/main" id="{97A339BE-1CD5-1270-0754-89249DF33C80}"/>
              </a:ext>
            </a:extLst>
          </p:cNvPr>
          <p:cNvGrpSpPr/>
          <p:nvPr/>
        </p:nvGrpSpPr>
        <p:grpSpPr>
          <a:xfrm>
            <a:off x="446495" y="4051179"/>
            <a:ext cx="6457159" cy="383992"/>
            <a:chOff x="6407149" y="3752850"/>
            <a:chExt cx="6457159" cy="383992"/>
          </a:xfrm>
        </p:grpSpPr>
        <p:pic>
          <p:nvPicPr>
            <p:cNvPr id="15" name="圖片 14">
              <a:extLst>
                <a:ext uri="{FF2B5EF4-FFF2-40B4-BE49-F238E27FC236}">
                  <a16:creationId xmlns:a16="http://schemas.microsoft.com/office/drawing/2014/main" id="{6A0BA5D8-6D04-26E7-F8E7-CFB59C734D10}"/>
                </a:ext>
              </a:extLst>
            </p:cNvPr>
            <p:cNvPicPr>
              <a:picLocks noChangeAspect="1"/>
            </p:cNvPicPr>
            <p:nvPr/>
          </p:nvPicPr>
          <p:blipFill>
            <a:blip r:embed="rId5"/>
            <a:srcRect l="47090" t="4537" b="83777"/>
            <a:stretch/>
          </p:blipFill>
          <p:spPr>
            <a:xfrm>
              <a:off x="6407149" y="3752850"/>
              <a:ext cx="6450809" cy="101584"/>
            </a:xfrm>
            <a:prstGeom prst="rect">
              <a:avLst/>
            </a:prstGeom>
          </p:spPr>
        </p:pic>
        <p:pic>
          <p:nvPicPr>
            <p:cNvPr id="18" name="圖片 17">
              <a:extLst>
                <a:ext uri="{FF2B5EF4-FFF2-40B4-BE49-F238E27FC236}">
                  <a16:creationId xmlns:a16="http://schemas.microsoft.com/office/drawing/2014/main" id="{08CBFBD0-352F-4AD0-72D3-AF0CC7D0A0E5}"/>
                </a:ext>
              </a:extLst>
            </p:cNvPr>
            <p:cNvPicPr>
              <a:picLocks noChangeAspect="1"/>
            </p:cNvPicPr>
            <p:nvPr/>
          </p:nvPicPr>
          <p:blipFill>
            <a:blip r:embed="rId5"/>
            <a:srcRect l="47090" t="68244" r="-52" b="1461"/>
            <a:stretch/>
          </p:blipFill>
          <p:spPr>
            <a:xfrm>
              <a:off x="6407149" y="3873499"/>
              <a:ext cx="6457159" cy="263343"/>
            </a:xfrm>
            <a:prstGeom prst="rect">
              <a:avLst/>
            </a:prstGeom>
          </p:spPr>
        </p:pic>
      </p:grpSp>
      <p:pic>
        <p:nvPicPr>
          <p:cNvPr id="22" name="圖片 21">
            <a:extLst>
              <a:ext uri="{FF2B5EF4-FFF2-40B4-BE49-F238E27FC236}">
                <a16:creationId xmlns:a16="http://schemas.microsoft.com/office/drawing/2014/main" id="{CF7E1F7D-987E-46C4-149A-F073E44FF137}"/>
              </a:ext>
            </a:extLst>
          </p:cNvPr>
          <p:cNvPicPr>
            <a:picLocks noChangeAspect="1"/>
          </p:cNvPicPr>
          <p:nvPr/>
        </p:nvPicPr>
        <p:blipFill>
          <a:blip r:embed="rId6"/>
          <a:stretch>
            <a:fillRect/>
          </a:stretch>
        </p:blipFill>
        <p:spPr>
          <a:xfrm>
            <a:off x="104246" y="5738143"/>
            <a:ext cx="11643103" cy="440962"/>
          </a:xfrm>
          <a:prstGeom prst="rect">
            <a:avLst/>
          </a:prstGeom>
        </p:spPr>
      </p:pic>
      <p:cxnSp>
        <p:nvCxnSpPr>
          <p:cNvPr id="24" name="直線接點 23">
            <a:extLst>
              <a:ext uri="{FF2B5EF4-FFF2-40B4-BE49-F238E27FC236}">
                <a16:creationId xmlns:a16="http://schemas.microsoft.com/office/drawing/2014/main" id="{7E26E9B6-846A-1B65-B8FC-A625C2F34022}"/>
              </a:ext>
            </a:extLst>
          </p:cNvPr>
          <p:cNvCxnSpPr>
            <a:cxnSpLocks/>
          </p:cNvCxnSpPr>
          <p:nvPr/>
        </p:nvCxnSpPr>
        <p:spPr>
          <a:xfrm>
            <a:off x="3350986" y="3957129"/>
            <a:ext cx="883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46A9B9-C585-4663-A256-3A55D34C809C}"/>
              </a:ext>
            </a:extLst>
          </p:cNvPr>
          <p:cNvCxnSpPr>
            <a:cxnSpLocks/>
          </p:cNvCxnSpPr>
          <p:nvPr/>
        </p:nvCxnSpPr>
        <p:spPr>
          <a:xfrm>
            <a:off x="446495" y="4435171"/>
            <a:ext cx="3631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1036D76-9758-FACA-E845-DF00A7E233D8}"/>
              </a:ext>
            </a:extLst>
          </p:cNvPr>
          <p:cNvPicPr>
            <a:picLocks noChangeAspect="1"/>
          </p:cNvPicPr>
          <p:nvPr/>
        </p:nvPicPr>
        <p:blipFill>
          <a:blip r:embed="rId7"/>
          <a:stretch>
            <a:fillRect/>
          </a:stretch>
        </p:blipFill>
        <p:spPr>
          <a:xfrm>
            <a:off x="446495" y="4580049"/>
            <a:ext cx="3935005" cy="1046102"/>
          </a:xfrm>
          <a:prstGeom prst="rect">
            <a:avLst/>
          </a:prstGeom>
        </p:spPr>
      </p:pic>
    </p:spTree>
    <p:extLst>
      <p:ext uri="{BB962C8B-B14F-4D97-AF65-F5344CB8AC3E}">
        <p14:creationId xmlns:p14="http://schemas.microsoft.com/office/powerpoint/2010/main" val="27873224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A9210-C1F3-0F4B-C4BE-43229D35EF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B241AFD0-1F94-557F-0280-BC899A3187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0B44539-AA02-E6D1-1465-6B89150F452B}"/>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Data Mem</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55AEEF58-9100-F48E-71C7-CC756B993FA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3F9120B-EF2F-978F-4B28-3E783C7DD8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1CE6A3C9-8B65-4D80-CCBD-8051587F6A41}"/>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1F7399B-730F-FF9F-D827-2F946337804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445426A-9933-0985-BBE2-CC88E32F1CC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A566540-454D-616A-28B1-E4C9A52DC3F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9ACAAF0C-96DC-4DCF-F093-8E3300A8D4C9}"/>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extLst>
      <p:ext uri="{BB962C8B-B14F-4D97-AF65-F5344CB8AC3E}">
        <p14:creationId xmlns:p14="http://schemas.microsoft.com/office/powerpoint/2010/main" val="39143305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6F6919B-43B9-0307-ACA6-C1A13A8B0C3A}"/>
            </a:ext>
          </a:extLst>
        </p:cNvPr>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0E8A81F-9E08-D40A-2714-38AA34B4896E}"/>
              </a:ext>
            </a:extLst>
          </p:cNvPr>
          <p:cNvGraphicFramePr>
            <a:graphicFrameLocks noGrp="1"/>
          </p:cNvGraphicFramePr>
          <p:nvPr>
            <p:extLst>
              <p:ext uri="{D42A27DB-BD31-4B8C-83A1-F6EECF244321}">
                <p14:modId xmlns:p14="http://schemas.microsoft.com/office/powerpoint/2010/main" val="509142523"/>
              </p:ext>
            </p:extLst>
          </p:nvPr>
        </p:nvGraphicFramePr>
        <p:xfrm>
          <a:off x="0" y="0"/>
          <a:ext cx="11769088" cy="9231856"/>
        </p:xfrm>
        <a:graphic>
          <a:graphicData uri="http://schemas.openxmlformats.org/drawingml/2006/table">
            <a:tbl>
              <a:tblPr firstRow="1" bandRow="1">
                <a:tableStyleId>{5C22544A-7EE6-4342-B048-85BDC9FD1C3A}</a:tableStyleId>
              </a:tblPr>
              <a:tblGrid>
                <a:gridCol w="591015">
                  <a:extLst>
                    <a:ext uri="{9D8B030D-6E8A-4147-A177-3AD203B41FA5}">
                      <a16:colId xmlns:a16="http://schemas.microsoft.com/office/drawing/2014/main" val="2950784667"/>
                    </a:ext>
                  </a:extLst>
                </a:gridCol>
                <a:gridCol w="780033">
                  <a:extLst>
                    <a:ext uri="{9D8B030D-6E8A-4147-A177-3AD203B41FA5}">
                      <a16:colId xmlns:a16="http://schemas.microsoft.com/office/drawing/2014/main" val="3282308950"/>
                    </a:ext>
                  </a:extLst>
                </a:gridCol>
                <a:gridCol w="519902">
                  <a:extLst>
                    <a:ext uri="{9D8B030D-6E8A-4147-A177-3AD203B41FA5}">
                      <a16:colId xmlns:a16="http://schemas.microsoft.com/office/drawing/2014/main" val="3392649446"/>
                    </a:ext>
                  </a:extLst>
                </a:gridCol>
                <a:gridCol w="519902">
                  <a:extLst>
                    <a:ext uri="{9D8B030D-6E8A-4147-A177-3AD203B41FA5}">
                      <a16:colId xmlns:a16="http://schemas.microsoft.com/office/drawing/2014/main" val="4247082408"/>
                    </a:ext>
                  </a:extLst>
                </a:gridCol>
                <a:gridCol w="519902">
                  <a:extLst>
                    <a:ext uri="{9D8B030D-6E8A-4147-A177-3AD203B41FA5}">
                      <a16:colId xmlns:a16="http://schemas.microsoft.com/office/drawing/2014/main" val="2726845353"/>
                    </a:ext>
                  </a:extLst>
                </a:gridCol>
                <a:gridCol w="519902">
                  <a:extLst>
                    <a:ext uri="{9D8B030D-6E8A-4147-A177-3AD203B41FA5}">
                      <a16:colId xmlns:a16="http://schemas.microsoft.com/office/drawing/2014/main" val="1981261293"/>
                    </a:ext>
                  </a:extLst>
                </a:gridCol>
                <a:gridCol w="519902">
                  <a:extLst>
                    <a:ext uri="{9D8B030D-6E8A-4147-A177-3AD203B41FA5}">
                      <a16:colId xmlns:a16="http://schemas.microsoft.com/office/drawing/2014/main" val="969768690"/>
                    </a:ext>
                  </a:extLst>
                </a:gridCol>
                <a:gridCol w="519902">
                  <a:extLst>
                    <a:ext uri="{9D8B030D-6E8A-4147-A177-3AD203B41FA5}">
                      <a16:colId xmlns:a16="http://schemas.microsoft.com/office/drawing/2014/main" val="1114325185"/>
                    </a:ext>
                  </a:extLst>
                </a:gridCol>
                <a:gridCol w="519902">
                  <a:extLst>
                    <a:ext uri="{9D8B030D-6E8A-4147-A177-3AD203B41FA5}">
                      <a16:colId xmlns:a16="http://schemas.microsoft.com/office/drawing/2014/main" val="326544622"/>
                    </a:ext>
                  </a:extLst>
                </a:gridCol>
                <a:gridCol w="519902">
                  <a:extLst>
                    <a:ext uri="{9D8B030D-6E8A-4147-A177-3AD203B41FA5}">
                      <a16:colId xmlns:a16="http://schemas.microsoft.com/office/drawing/2014/main" val="3999466346"/>
                    </a:ext>
                  </a:extLst>
                </a:gridCol>
                <a:gridCol w="519902">
                  <a:extLst>
                    <a:ext uri="{9D8B030D-6E8A-4147-A177-3AD203B41FA5}">
                      <a16:colId xmlns:a16="http://schemas.microsoft.com/office/drawing/2014/main" val="2542458451"/>
                    </a:ext>
                  </a:extLst>
                </a:gridCol>
                <a:gridCol w="519902">
                  <a:extLst>
                    <a:ext uri="{9D8B030D-6E8A-4147-A177-3AD203B41FA5}">
                      <a16:colId xmlns:a16="http://schemas.microsoft.com/office/drawing/2014/main" val="1580581750"/>
                    </a:ext>
                  </a:extLst>
                </a:gridCol>
                <a:gridCol w="519902">
                  <a:extLst>
                    <a:ext uri="{9D8B030D-6E8A-4147-A177-3AD203B41FA5}">
                      <a16:colId xmlns:a16="http://schemas.microsoft.com/office/drawing/2014/main" val="511884125"/>
                    </a:ext>
                  </a:extLst>
                </a:gridCol>
                <a:gridCol w="519902">
                  <a:extLst>
                    <a:ext uri="{9D8B030D-6E8A-4147-A177-3AD203B41FA5}">
                      <a16:colId xmlns:a16="http://schemas.microsoft.com/office/drawing/2014/main" val="2454988802"/>
                    </a:ext>
                  </a:extLst>
                </a:gridCol>
                <a:gridCol w="519902">
                  <a:extLst>
                    <a:ext uri="{9D8B030D-6E8A-4147-A177-3AD203B41FA5}">
                      <a16:colId xmlns:a16="http://schemas.microsoft.com/office/drawing/2014/main" val="4189903804"/>
                    </a:ext>
                  </a:extLst>
                </a:gridCol>
                <a:gridCol w="519902">
                  <a:extLst>
                    <a:ext uri="{9D8B030D-6E8A-4147-A177-3AD203B41FA5}">
                      <a16:colId xmlns:a16="http://schemas.microsoft.com/office/drawing/2014/main" val="171092954"/>
                    </a:ext>
                  </a:extLst>
                </a:gridCol>
                <a:gridCol w="519902">
                  <a:extLst>
                    <a:ext uri="{9D8B030D-6E8A-4147-A177-3AD203B41FA5}">
                      <a16:colId xmlns:a16="http://schemas.microsoft.com/office/drawing/2014/main" val="4034235269"/>
                    </a:ext>
                  </a:extLst>
                </a:gridCol>
                <a:gridCol w="519902">
                  <a:extLst>
                    <a:ext uri="{9D8B030D-6E8A-4147-A177-3AD203B41FA5}">
                      <a16:colId xmlns:a16="http://schemas.microsoft.com/office/drawing/2014/main" val="1635673360"/>
                    </a:ext>
                  </a:extLst>
                </a:gridCol>
                <a:gridCol w="519902">
                  <a:extLst>
                    <a:ext uri="{9D8B030D-6E8A-4147-A177-3AD203B41FA5}">
                      <a16:colId xmlns:a16="http://schemas.microsoft.com/office/drawing/2014/main" val="2956985826"/>
                    </a:ext>
                  </a:extLst>
                </a:gridCol>
                <a:gridCol w="519902">
                  <a:extLst>
                    <a:ext uri="{9D8B030D-6E8A-4147-A177-3AD203B41FA5}">
                      <a16:colId xmlns:a16="http://schemas.microsoft.com/office/drawing/2014/main" val="545459789"/>
                    </a:ext>
                  </a:extLst>
                </a:gridCol>
                <a:gridCol w="519902">
                  <a:extLst>
                    <a:ext uri="{9D8B030D-6E8A-4147-A177-3AD203B41FA5}">
                      <a16:colId xmlns:a16="http://schemas.microsoft.com/office/drawing/2014/main" val="1536216753"/>
                    </a:ext>
                  </a:extLst>
                </a:gridCol>
                <a:gridCol w="519902">
                  <a:extLst>
                    <a:ext uri="{9D8B030D-6E8A-4147-A177-3AD203B41FA5}">
                      <a16:colId xmlns:a16="http://schemas.microsoft.com/office/drawing/2014/main" val="681821384"/>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23, 4096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23,  256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266283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55773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319549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157469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04254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7667000"/>
                  </a:ext>
                </a:extLst>
              </a:tr>
              <a:tr h="407872">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551592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23, 256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405541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038305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177963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753085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503354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988002"/>
                  </a:ext>
                </a:extLst>
              </a:tr>
            </a:tbl>
          </a:graphicData>
        </a:graphic>
      </p:graphicFrame>
      <p:sp>
        <p:nvSpPr>
          <p:cNvPr id="2" name="投影片編號版面配置區 1">
            <a:extLst>
              <a:ext uri="{FF2B5EF4-FFF2-40B4-BE49-F238E27FC236}">
                <a16:creationId xmlns:a16="http://schemas.microsoft.com/office/drawing/2014/main" id="{1665C078-61F2-A95B-98FB-7A1EE1BCB2FA}"/>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75</a:t>
            </a:fld>
            <a:endParaRPr lang="zh-CN" altLang="en-US" dirty="0"/>
          </a:p>
        </p:txBody>
      </p:sp>
      <p:graphicFrame>
        <p:nvGraphicFramePr>
          <p:cNvPr id="5" name="表格 4">
            <a:extLst>
              <a:ext uri="{FF2B5EF4-FFF2-40B4-BE49-F238E27FC236}">
                <a16:creationId xmlns:a16="http://schemas.microsoft.com/office/drawing/2014/main" id="{A99DB77C-8C0A-E856-24BB-293927FD59EC}"/>
              </a:ext>
            </a:extLst>
          </p:cNvPr>
          <p:cNvGraphicFramePr>
            <a:graphicFrameLocks noGrp="1"/>
          </p:cNvGraphicFramePr>
          <p:nvPr>
            <p:extLst>
              <p:ext uri="{D42A27DB-BD31-4B8C-83A1-F6EECF244321}">
                <p14:modId xmlns:p14="http://schemas.microsoft.com/office/powerpoint/2010/main" val="667456371"/>
              </p:ext>
            </p:extLst>
          </p:nvPr>
        </p:nvGraphicFramePr>
        <p:xfrm>
          <a:off x="11995485" y="0"/>
          <a:ext cx="3150704" cy="702312"/>
        </p:xfrm>
        <a:graphic>
          <a:graphicData uri="http://schemas.openxmlformats.org/drawingml/2006/table">
            <a:tbl>
              <a:tblPr firstRow="1" bandRow="1">
                <a:tableStyleId>{5C22544A-7EE6-4342-B048-85BDC9FD1C3A}</a:tableStyleId>
              </a:tblPr>
              <a:tblGrid>
                <a:gridCol w="964095">
                  <a:extLst>
                    <a:ext uri="{9D8B030D-6E8A-4147-A177-3AD203B41FA5}">
                      <a16:colId xmlns:a16="http://schemas.microsoft.com/office/drawing/2014/main" val="2379852222"/>
                    </a:ext>
                  </a:extLst>
                </a:gridCol>
                <a:gridCol w="2186609">
                  <a:extLst>
                    <a:ext uri="{9D8B030D-6E8A-4147-A177-3AD203B41FA5}">
                      <a16:colId xmlns:a16="http://schemas.microsoft.com/office/drawing/2014/main" val="16262278"/>
                    </a:ext>
                  </a:extLst>
                </a:gridCol>
              </a:tblGrid>
              <a:tr h="351156">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20033697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963C9-D9F2-4D99-BF19-2D42DB0317E3}"/>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2A5300C-F41A-C836-9B2C-738318BEA056}"/>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3BA442EE-63F8-2A0B-384A-F5CBFC586884}"/>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6AFB541-DFBC-3EA3-2120-7118B0CE2A0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FDFC151A-8987-E0B6-E033-0006D92B71B9}"/>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76</a:t>
            </a:fld>
            <a:endParaRPr lang="zh-CN" altLang="en-US" dirty="0"/>
          </a:p>
        </p:txBody>
      </p:sp>
      <p:graphicFrame>
        <p:nvGraphicFramePr>
          <p:cNvPr id="6" name="表格 5">
            <a:extLst>
              <a:ext uri="{FF2B5EF4-FFF2-40B4-BE49-F238E27FC236}">
                <a16:creationId xmlns:a16="http://schemas.microsoft.com/office/drawing/2014/main" id="{EF22DD12-2EE7-E9AC-C29A-A89071B2990E}"/>
              </a:ext>
            </a:extLst>
          </p:cNvPr>
          <p:cNvGraphicFramePr>
            <a:graphicFrameLocks noGrp="1"/>
          </p:cNvGraphicFramePr>
          <p:nvPr>
            <p:extLst>
              <p:ext uri="{D42A27DB-BD31-4B8C-83A1-F6EECF244321}">
                <p14:modId xmlns:p14="http://schemas.microsoft.com/office/powerpoint/2010/main" val="647139726"/>
              </p:ext>
            </p:extLst>
          </p:nvPr>
        </p:nvGraphicFramePr>
        <p:xfrm>
          <a:off x="568442" y="1020986"/>
          <a:ext cx="11249186" cy="5504392"/>
        </p:xfrm>
        <a:graphic>
          <a:graphicData uri="http://schemas.openxmlformats.org/drawingml/2006/table">
            <a:tbl>
              <a:tblPr firstRow="1" bandRow="1">
                <a:tableStyleId>{5C22544A-7EE6-4342-B048-85BDC9FD1C3A}</a:tableStyleId>
              </a:tblPr>
              <a:tblGrid>
                <a:gridCol w="591015">
                  <a:extLst>
                    <a:ext uri="{9D8B030D-6E8A-4147-A177-3AD203B41FA5}">
                      <a16:colId xmlns:a16="http://schemas.microsoft.com/office/drawing/2014/main" val="2950784667"/>
                    </a:ext>
                  </a:extLst>
                </a:gridCol>
                <a:gridCol w="780033">
                  <a:extLst>
                    <a:ext uri="{9D8B030D-6E8A-4147-A177-3AD203B41FA5}">
                      <a16:colId xmlns:a16="http://schemas.microsoft.com/office/drawing/2014/main" val="3282308950"/>
                    </a:ext>
                  </a:extLst>
                </a:gridCol>
                <a:gridCol w="519902">
                  <a:extLst>
                    <a:ext uri="{9D8B030D-6E8A-4147-A177-3AD203B41FA5}">
                      <a16:colId xmlns:a16="http://schemas.microsoft.com/office/drawing/2014/main" val="3392649446"/>
                    </a:ext>
                  </a:extLst>
                </a:gridCol>
                <a:gridCol w="519902">
                  <a:extLst>
                    <a:ext uri="{9D8B030D-6E8A-4147-A177-3AD203B41FA5}">
                      <a16:colId xmlns:a16="http://schemas.microsoft.com/office/drawing/2014/main" val="4247082408"/>
                    </a:ext>
                  </a:extLst>
                </a:gridCol>
                <a:gridCol w="519902">
                  <a:extLst>
                    <a:ext uri="{9D8B030D-6E8A-4147-A177-3AD203B41FA5}">
                      <a16:colId xmlns:a16="http://schemas.microsoft.com/office/drawing/2014/main" val="2726845353"/>
                    </a:ext>
                  </a:extLst>
                </a:gridCol>
                <a:gridCol w="519902">
                  <a:extLst>
                    <a:ext uri="{9D8B030D-6E8A-4147-A177-3AD203B41FA5}">
                      <a16:colId xmlns:a16="http://schemas.microsoft.com/office/drawing/2014/main" val="1981261293"/>
                    </a:ext>
                  </a:extLst>
                </a:gridCol>
                <a:gridCol w="519902">
                  <a:extLst>
                    <a:ext uri="{9D8B030D-6E8A-4147-A177-3AD203B41FA5}">
                      <a16:colId xmlns:a16="http://schemas.microsoft.com/office/drawing/2014/main" val="969768690"/>
                    </a:ext>
                  </a:extLst>
                </a:gridCol>
                <a:gridCol w="519902">
                  <a:extLst>
                    <a:ext uri="{9D8B030D-6E8A-4147-A177-3AD203B41FA5}">
                      <a16:colId xmlns:a16="http://schemas.microsoft.com/office/drawing/2014/main" val="1114325185"/>
                    </a:ext>
                  </a:extLst>
                </a:gridCol>
                <a:gridCol w="519902">
                  <a:extLst>
                    <a:ext uri="{9D8B030D-6E8A-4147-A177-3AD203B41FA5}">
                      <a16:colId xmlns:a16="http://schemas.microsoft.com/office/drawing/2014/main" val="326544622"/>
                    </a:ext>
                  </a:extLst>
                </a:gridCol>
                <a:gridCol w="519902">
                  <a:extLst>
                    <a:ext uri="{9D8B030D-6E8A-4147-A177-3AD203B41FA5}">
                      <a16:colId xmlns:a16="http://schemas.microsoft.com/office/drawing/2014/main" val="3999466346"/>
                    </a:ext>
                  </a:extLst>
                </a:gridCol>
                <a:gridCol w="519902">
                  <a:extLst>
                    <a:ext uri="{9D8B030D-6E8A-4147-A177-3AD203B41FA5}">
                      <a16:colId xmlns:a16="http://schemas.microsoft.com/office/drawing/2014/main" val="2542458451"/>
                    </a:ext>
                  </a:extLst>
                </a:gridCol>
                <a:gridCol w="519902">
                  <a:extLst>
                    <a:ext uri="{9D8B030D-6E8A-4147-A177-3AD203B41FA5}">
                      <a16:colId xmlns:a16="http://schemas.microsoft.com/office/drawing/2014/main" val="1580581750"/>
                    </a:ext>
                  </a:extLst>
                </a:gridCol>
                <a:gridCol w="519902">
                  <a:extLst>
                    <a:ext uri="{9D8B030D-6E8A-4147-A177-3AD203B41FA5}">
                      <a16:colId xmlns:a16="http://schemas.microsoft.com/office/drawing/2014/main" val="511884125"/>
                    </a:ext>
                  </a:extLst>
                </a:gridCol>
                <a:gridCol w="519902">
                  <a:extLst>
                    <a:ext uri="{9D8B030D-6E8A-4147-A177-3AD203B41FA5}">
                      <a16:colId xmlns:a16="http://schemas.microsoft.com/office/drawing/2014/main" val="2454988802"/>
                    </a:ext>
                  </a:extLst>
                </a:gridCol>
                <a:gridCol w="519902">
                  <a:extLst>
                    <a:ext uri="{9D8B030D-6E8A-4147-A177-3AD203B41FA5}">
                      <a16:colId xmlns:a16="http://schemas.microsoft.com/office/drawing/2014/main" val="4189903804"/>
                    </a:ext>
                  </a:extLst>
                </a:gridCol>
                <a:gridCol w="519902">
                  <a:extLst>
                    <a:ext uri="{9D8B030D-6E8A-4147-A177-3AD203B41FA5}">
                      <a16:colId xmlns:a16="http://schemas.microsoft.com/office/drawing/2014/main" val="171092954"/>
                    </a:ext>
                  </a:extLst>
                </a:gridCol>
                <a:gridCol w="519902">
                  <a:extLst>
                    <a:ext uri="{9D8B030D-6E8A-4147-A177-3AD203B41FA5}">
                      <a16:colId xmlns:a16="http://schemas.microsoft.com/office/drawing/2014/main" val="4034235269"/>
                    </a:ext>
                  </a:extLst>
                </a:gridCol>
                <a:gridCol w="519902">
                  <a:extLst>
                    <a:ext uri="{9D8B030D-6E8A-4147-A177-3AD203B41FA5}">
                      <a16:colId xmlns:a16="http://schemas.microsoft.com/office/drawing/2014/main" val="1635673360"/>
                    </a:ext>
                  </a:extLst>
                </a:gridCol>
                <a:gridCol w="519902">
                  <a:extLst>
                    <a:ext uri="{9D8B030D-6E8A-4147-A177-3AD203B41FA5}">
                      <a16:colId xmlns:a16="http://schemas.microsoft.com/office/drawing/2014/main" val="2956985826"/>
                    </a:ext>
                  </a:extLst>
                </a:gridCol>
                <a:gridCol w="519902">
                  <a:extLst>
                    <a:ext uri="{9D8B030D-6E8A-4147-A177-3AD203B41FA5}">
                      <a16:colId xmlns:a16="http://schemas.microsoft.com/office/drawing/2014/main" val="545459789"/>
                    </a:ext>
                  </a:extLst>
                </a:gridCol>
                <a:gridCol w="519902">
                  <a:extLst>
                    <a:ext uri="{9D8B030D-6E8A-4147-A177-3AD203B41FA5}">
                      <a16:colId xmlns:a16="http://schemas.microsoft.com/office/drawing/2014/main" val="1536216753"/>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113330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089978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9351845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028865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8771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646674"/>
                  </a:ext>
                </a:extLst>
              </a:tr>
              <a:tr h="351156">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b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改由</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encode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完生鮮直送，不存入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產生</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的同時計算用於判斷拒絕採樣的條件</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，即可部存入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526022453"/>
                  </a:ext>
                </a:extLst>
              </a:tr>
            </a:tbl>
          </a:graphicData>
        </a:graphic>
      </p:graphicFrame>
      <p:graphicFrame>
        <p:nvGraphicFramePr>
          <p:cNvPr id="7" name="表格 6">
            <a:extLst>
              <a:ext uri="{FF2B5EF4-FFF2-40B4-BE49-F238E27FC236}">
                <a16:creationId xmlns:a16="http://schemas.microsoft.com/office/drawing/2014/main" id="{1FB3F318-93EE-D74F-1266-A63FAE84E1DD}"/>
              </a:ext>
            </a:extLst>
          </p:cNvPr>
          <p:cNvGraphicFramePr>
            <a:graphicFrameLocks noGrp="1"/>
          </p:cNvGraphicFramePr>
          <p:nvPr>
            <p:extLst>
              <p:ext uri="{D42A27DB-BD31-4B8C-83A1-F6EECF244321}">
                <p14:modId xmlns:p14="http://schemas.microsoft.com/office/powerpoint/2010/main" val="2076779394"/>
              </p:ext>
            </p:extLst>
          </p:nvPr>
        </p:nvGraphicFramePr>
        <p:xfrm>
          <a:off x="10262428" y="149832"/>
          <a:ext cx="1555200" cy="702312"/>
        </p:xfrm>
        <a:graphic>
          <a:graphicData uri="http://schemas.openxmlformats.org/drawingml/2006/table">
            <a:tbl>
              <a:tblPr firstRow="1" bandRow="1">
                <a:tableStyleId>{5C22544A-7EE6-4342-B048-85BDC9FD1C3A}</a:tableStyleId>
              </a:tblPr>
              <a:tblGrid>
                <a:gridCol w="518400">
                  <a:extLst>
                    <a:ext uri="{9D8B030D-6E8A-4147-A177-3AD203B41FA5}">
                      <a16:colId xmlns:a16="http://schemas.microsoft.com/office/drawing/2014/main" val="2379852222"/>
                    </a:ext>
                  </a:extLst>
                </a:gridCol>
                <a:gridCol w="1036800">
                  <a:extLst>
                    <a:ext uri="{9D8B030D-6E8A-4147-A177-3AD203B41FA5}">
                      <a16:colId xmlns:a16="http://schemas.microsoft.com/office/drawing/2014/main" val="16262278"/>
                    </a:ext>
                  </a:extLst>
                </a:gridCol>
              </a:tblGrid>
              <a:tr h="351156">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27641414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8147A-61F5-C48A-6C3B-A167A9539C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36A9F6D-38E1-71D0-D09D-6E7B8216B1ED}"/>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CA17919D-B88C-C878-064B-9138C644D148}"/>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F5176EE-E3B2-A5F6-18D0-C9599A84B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10E05D6-43B5-302B-593E-FB805C8A6416}"/>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77</a:t>
            </a:fld>
            <a:endParaRPr lang="zh-CN" altLang="en-US" dirty="0"/>
          </a:p>
        </p:txBody>
      </p:sp>
      <p:graphicFrame>
        <p:nvGraphicFramePr>
          <p:cNvPr id="6" name="表格 5">
            <a:extLst>
              <a:ext uri="{FF2B5EF4-FFF2-40B4-BE49-F238E27FC236}">
                <a16:creationId xmlns:a16="http://schemas.microsoft.com/office/drawing/2014/main" id="{4A7FA95A-732D-3781-49BE-A985C46F8B70}"/>
              </a:ext>
            </a:extLst>
          </p:cNvPr>
          <p:cNvGraphicFramePr>
            <a:graphicFrameLocks noGrp="1"/>
          </p:cNvGraphicFramePr>
          <p:nvPr/>
        </p:nvGraphicFramePr>
        <p:xfrm>
          <a:off x="374372" y="775581"/>
          <a:ext cx="11665180" cy="5990800"/>
        </p:xfrm>
        <a:graphic>
          <a:graphicData uri="http://schemas.openxmlformats.org/drawingml/2006/table">
            <a:tbl>
              <a:tblPr firstRow="1" bandRow="1">
                <a:tableStyleId>{5C22544A-7EE6-4342-B048-85BDC9FD1C3A}</a:tableStyleId>
              </a:tblPr>
              <a:tblGrid>
                <a:gridCol w="612870">
                  <a:extLst>
                    <a:ext uri="{9D8B030D-6E8A-4147-A177-3AD203B41FA5}">
                      <a16:colId xmlns:a16="http://schemas.microsoft.com/office/drawing/2014/main" val="2950784667"/>
                    </a:ext>
                  </a:extLst>
                </a:gridCol>
                <a:gridCol w="808878">
                  <a:extLst>
                    <a:ext uri="{9D8B030D-6E8A-4147-A177-3AD203B41FA5}">
                      <a16:colId xmlns:a16="http://schemas.microsoft.com/office/drawing/2014/main" val="3282308950"/>
                    </a:ext>
                  </a:extLst>
                </a:gridCol>
                <a:gridCol w="539128">
                  <a:extLst>
                    <a:ext uri="{9D8B030D-6E8A-4147-A177-3AD203B41FA5}">
                      <a16:colId xmlns:a16="http://schemas.microsoft.com/office/drawing/2014/main" val="3392649446"/>
                    </a:ext>
                  </a:extLst>
                </a:gridCol>
                <a:gridCol w="539128">
                  <a:extLst>
                    <a:ext uri="{9D8B030D-6E8A-4147-A177-3AD203B41FA5}">
                      <a16:colId xmlns:a16="http://schemas.microsoft.com/office/drawing/2014/main" val="4247082408"/>
                    </a:ext>
                  </a:extLst>
                </a:gridCol>
                <a:gridCol w="539128">
                  <a:extLst>
                    <a:ext uri="{9D8B030D-6E8A-4147-A177-3AD203B41FA5}">
                      <a16:colId xmlns:a16="http://schemas.microsoft.com/office/drawing/2014/main" val="2726845353"/>
                    </a:ext>
                  </a:extLst>
                </a:gridCol>
                <a:gridCol w="539128">
                  <a:extLst>
                    <a:ext uri="{9D8B030D-6E8A-4147-A177-3AD203B41FA5}">
                      <a16:colId xmlns:a16="http://schemas.microsoft.com/office/drawing/2014/main" val="1981261293"/>
                    </a:ext>
                  </a:extLst>
                </a:gridCol>
                <a:gridCol w="539128">
                  <a:extLst>
                    <a:ext uri="{9D8B030D-6E8A-4147-A177-3AD203B41FA5}">
                      <a16:colId xmlns:a16="http://schemas.microsoft.com/office/drawing/2014/main" val="969768690"/>
                    </a:ext>
                  </a:extLst>
                </a:gridCol>
                <a:gridCol w="539128">
                  <a:extLst>
                    <a:ext uri="{9D8B030D-6E8A-4147-A177-3AD203B41FA5}">
                      <a16:colId xmlns:a16="http://schemas.microsoft.com/office/drawing/2014/main" val="1114325185"/>
                    </a:ext>
                  </a:extLst>
                </a:gridCol>
                <a:gridCol w="539128">
                  <a:extLst>
                    <a:ext uri="{9D8B030D-6E8A-4147-A177-3AD203B41FA5}">
                      <a16:colId xmlns:a16="http://schemas.microsoft.com/office/drawing/2014/main" val="326544622"/>
                    </a:ext>
                  </a:extLst>
                </a:gridCol>
                <a:gridCol w="539128">
                  <a:extLst>
                    <a:ext uri="{9D8B030D-6E8A-4147-A177-3AD203B41FA5}">
                      <a16:colId xmlns:a16="http://schemas.microsoft.com/office/drawing/2014/main" val="3999466346"/>
                    </a:ext>
                  </a:extLst>
                </a:gridCol>
                <a:gridCol w="539128">
                  <a:extLst>
                    <a:ext uri="{9D8B030D-6E8A-4147-A177-3AD203B41FA5}">
                      <a16:colId xmlns:a16="http://schemas.microsoft.com/office/drawing/2014/main" val="2542458451"/>
                    </a:ext>
                  </a:extLst>
                </a:gridCol>
                <a:gridCol w="539128">
                  <a:extLst>
                    <a:ext uri="{9D8B030D-6E8A-4147-A177-3AD203B41FA5}">
                      <a16:colId xmlns:a16="http://schemas.microsoft.com/office/drawing/2014/main" val="1580581750"/>
                    </a:ext>
                  </a:extLst>
                </a:gridCol>
                <a:gridCol w="539128">
                  <a:extLst>
                    <a:ext uri="{9D8B030D-6E8A-4147-A177-3AD203B41FA5}">
                      <a16:colId xmlns:a16="http://schemas.microsoft.com/office/drawing/2014/main" val="511884125"/>
                    </a:ext>
                  </a:extLst>
                </a:gridCol>
                <a:gridCol w="539128">
                  <a:extLst>
                    <a:ext uri="{9D8B030D-6E8A-4147-A177-3AD203B41FA5}">
                      <a16:colId xmlns:a16="http://schemas.microsoft.com/office/drawing/2014/main" val="2454988802"/>
                    </a:ext>
                  </a:extLst>
                </a:gridCol>
                <a:gridCol w="539128">
                  <a:extLst>
                    <a:ext uri="{9D8B030D-6E8A-4147-A177-3AD203B41FA5}">
                      <a16:colId xmlns:a16="http://schemas.microsoft.com/office/drawing/2014/main" val="4189903804"/>
                    </a:ext>
                  </a:extLst>
                </a:gridCol>
                <a:gridCol w="539128">
                  <a:extLst>
                    <a:ext uri="{9D8B030D-6E8A-4147-A177-3AD203B41FA5}">
                      <a16:colId xmlns:a16="http://schemas.microsoft.com/office/drawing/2014/main" val="171092954"/>
                    </a:ext>
                  </a:extLst>
                </a:gridCol>
                <a:gridCol w="539128">
                  <a:extLst>
                    <a:ext uri="{9D8B030D-6E8A-4147-A177-3AD203B41FA5}">
                      <a16:colId xmlns:a16="http://schemas.microsoft.com/office/drawing/2014/main" val="4034235269"/>
                    </a:ext>
                  </a:extLst>
                </a:gridCol>
                <a:gridCol w="539128">
                  <a:extLst>
                    <a:ext uri="{9D8B030D-6E8A-4147-A177-3AD203B41FA5}">
                      <a16:colId xmlns:a16="http://schemas.microsoft.com/office/drawing/2014/main" val="1635673360"/>
                    </a:ext>
                  </a:extLst>
                </a:gridCol>
                <a:gridCol w="539128">
                  <a:extLst>
                    <a:ext uri="{9D8B030D-6E8A-4147-A177-3AD203B41FA5}">
                      <a16:colId xmlns:a16="http://schemas.microsoft.com/office/drawing/2014/main" val="2956985826"/>
                    </a:ext>
                  </a:extLst>
                </a:gridCol>
                <a:gridCol w="539128">
                  <a:extLst>
                    <a:ext uri="{9D8B030D-6E8A-4147-A177-3AD203B41FA5}">
                      <a16:colId xmlns:a16="http://schemas.microsoft.com/office/drawing/2014/main" val="545459789"/>
                    </a:ext>
                  </a:extLst>
                </a:gridCol>
                <a:gridCol w="539128">
                  <a:extLst>
                    <a:ext uri="{9D8B030D-6E8A-4147-A177-3AD203B41FA5}">
                      <a16:colId xmlns:a16="http://schemas.microsoft.com/office/drawing/2014/main" val="1536216753"/>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79113330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05089978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51845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122028865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58771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04064667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382212403"/>
                  </a:ext>
                </a:extLst>
              </a:tr>
              <a:tr h="351156">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b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改由</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encode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完生鮮直送，不存入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產生</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的同時計算用於判斷拒絕採樣的條件</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，即可部存入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526022453"/>
                  </a:ext>
                </a:extLst>
              </a:tr>
            </a:tbl>
          </a:graphicData>
        </a:graphic>
      </p:graphicFrame>
      <p:graphicFrame>
        <p:nvGraphicFramePr>
          <p:cNvPr id="7" name="表格 6">
            <a:extLst>
              <a:ext uri="{FF2B5EF4-FFF2-40B4-BE49-F238E27FC236}">
                <a16:creationId xmlns:a16="http://schemas.microsoft.com/office/drawing/2014/main" id="{5B49E1D3-CDF8-62B9-03E2-74598AF97FE6}"/>
              </a:ext>
            </a:extLst>
          </p:cNvPr>
          <p:cNvGraphicFramePr>
            <a:graphicFrameLocks noGrp="1"/>
          </p:cNvGraphicFramePr>
          <p:nvPr/>
        </p:nvGraphicFramePr>
        <p:xfrm>
          <a:off x="10419552" y="73269"/>
          <a:ext cx="1620000" cy="702312"/>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379852222"/>
                    </a:ext>
                  </a:extLst>
                </a:gridCol>
                <a:gridCol w="10800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35474551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18DC1-3EC9-7249-8F7F-F97368E14E4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85143F4-167C-09D4-8124-BC6A8C93A8CD}"/>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0FDEC55C-710F-6FBC-DE32-B24B5182AA58}"/>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5B5BACD-320F-EF6B-4DAB-4DDBFCA0476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4088A3F-77D8-384A-2643-9F32545BD591}"/>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78</a:t>
            </a:fld>
            <a:endParaRPr lang="zh-CN" altLang="en-US" dirty="0"/>
          </a:p>
        </p:txBody>
      </p:sp>
      <p:graphicFrame>
        <p:nvGraphicFramePr>
          <p:cNvPr id="6" name="表格 5">
            <a:extLst>
              <a:ext uri="{FF2B5EF4-FFF2-40B4-BE49-F238E27FC236}">
                <a16:creationId xmlns:a16="http://schemas.microsoft.com/office/drawing/2014/main" id="{8A5E0D22-503A-CF3F-6748-032E864F8B03}"/>
              </a:ext>
            </a:extLst>
          </p:cNvPr>
          <p:cNvGraphicFramePr>
            <a:graphicFrameLocks noGrp="1"/>
          </p:cNvGraphicFramePr>
          <p:nvPr>
            <p:extLst>
              <p:ext uri="{D42A27DB-BD31-4B8C-83A1-F6EECF244321}">
                <p14:modId xmlns:p14="http://schemas.microsoft.com/office/powerpoint/2010/main" val="54861400"/>
              </p:ext>
            </p:extLst>
          </p:nvPr>
        </p:nvGraphicFramePr>
        <p:xfrm>
          <a:off x="374372" y="775581"/>
          <a:ext cx="11665180" cy="5990800"/>
        </p:xfrm>
        <a:graphic>
          <a:graphicData uri="http://schemas.openxmlformats.org/drawingml/2006/table">
            <a:tbl>
              <a:tblPr firstRow="1" bandRow="1">
                <a:tableStyleId>{5C22544A-7EE6-4342-B048-85BDC9FD1C3A}</a:tableStyleId>
              </a:tblPr>
              <a:tblGrid>
                <a:gridCol w="612870">
                  <a:extLst>
                    <a:ext uri="{9D8B030D-6E8A-4147-A177-3AD203B41FA5}">
                      <a16:colId xmlns:a16="http://schemas.microsoft.com/office/drawing/2014/main" val="2950784667"/>
                    </a:ext>
                  </a:extLst>
                </a:gridCol>
                <a:gridCol w="808878">
                  <a:extLst>
                    <a:ext uri="{9D8B030D-6E8A-4147-A177-3AD203B41FA5}">
                      <a16:colId xmlns:a16="http://schemas.microsoft.com/office/drawing/2014/main" val="3282308950"/>
                    </a:ext>
                  </a:extLst>
                </a:gridCol>
                <a:gridCol w="539128">
                  <a:extLst>
                    <a:ext uri="{9D8B030D-6E8A-4147-A177-3AD203B41FA5}">
                      <a16:colId xmlns:a16="http://schemas.microsoft.com/office/drawing/2014/main" val="3392649446"/>
                    </a:ext>
                  </a:extLst>
                </a:gridCol>
                <a:gridCol w="539128">
                  <a:extLst>
                    <a:ext uri="{9D8B030D-6E8A-4147-A177-3AD203B41FA5}">
                      <a16:colId xmlns:a16="http://schemas.microsoft.com/office/drawing/2014/main" val="4247082408"/>
                    </a:ext>
                  </a:extLst>
                </a:gridCol>
                <a:gridCol w="539128">
                  <a:extLst>
                    <a:ext uri="{9D8B030D-6E8A-4147-A177-3AD203B41FA5}">
                      <a16:colId xmlns:a16="http://schemas.microsoft.com/office/drawing/2014/main" val="2726845353"/>
                    </a:ext>
                  </a:extLst>
                </a:gridCol>
                <a:gridCol w="539128">
                  <a:extLst>
                    <a:ext uri="{9D8B030D-6E8A-4147-A177-3AD203B41FA5}">
                      <a16:colId xmlns:a16="http://schemas.microsoft.com/office/drawing/2014/main" val="1981261293"/>
                    </a:ext>
                  </a:extLst>
                </a:gridCol>
                <a:gridCol w="539128">
                  <a:extLst>
                    <a:ext uri="{9D8B030D-6E8A-4147-A177-3AD203B41FA5}">
                      <a16:colId xmlns:a16="http://schemas.microsoft.com/office/drawing/2014/main" val="969768690"/>
                    </a:ext>
                  </a:extLst>
                </a:gridCol>
                <a:gridCol w="539128">
                  <a:extLst>
                    <a:ext uri="{9D8B030D-6E8A-4147-A177-3AD203B41FA5}">
                      <a16:colId xmlns:a16="http://schemas.microsoft.com/office/drawing/2014/main" val="1114325185"/>
                    </a:ext>
                  </a:extLst>
                </a:gridCol>
                <a:gridCol w="539128">
                  <a:extLst>
                    <a:ext uri="{9D8B030D-6E8A-4147-A177-3AD203B41FA5}">
                      <a16:colId xmlns:a16="http://schemas.microsoft.com/office/drawing/2014/main" val="326544622"/>
                    </a:ext>
                  </a:extLst>
                </a:gridCol>
                <a:gridCol w="539128">
                  <a:extLst>
                    <a:ext uri="{9D8B030D-6E8A-4147-A177-3AD203B41FA5}">
                      <a16:colId xmlns:a16="http://schemas.microsoft.com/office/drawing/2014/main" val="3999466346"/>
                    </a:ext>
                  </a:extLst>
                </a:gridCol>
                <a:gridCol w="539128">
                  <a:extLst>
                    <a:ext uri="{9D8B030D-6E8A-4147-A177-3AD203B41FA5}">
                      <a16:colId xmlns:a16="http://schemas.microsoft.com/office/drawing/2014/main" val="2542458451"/>
                    </a:ext>
                  </a:extLst>
                </a:gridCol>
                <a:gridCol w="539128">
                  <a:extLst>
                    <a:ext uri="{9D8B030D-6E8A-4147-A177-3AD203B41FA5}">
                      <a16:colId xmlns:a16="http://schemas.microsoft.com/office/drawing/2014/main" val="1580581750"/>
                    </a:ext>
                  </a:extLst>
                </a:gridCol>
                <a:gridCol w="539128">
                  <a:extLst>
                    <a:ext uri="{9D8B030D-6E8A-4147-A177-3AD203B41FA5}">
                      <a16:colId xmlns:a16="http://schemas.microsoft.com/office/drawing/2014/main" val="511884125"/>
                    </a:ext>
                  </a:extLst>
                </a:gridCol>
                <a:gridCol w="539128">
                  <a:extLst>
                    <a:ext uri="{9D8B030D-6E8A-4147-A177-3AD203B41FA5}">
                      <a16:colId xmlns:a16="http://schemas.microsoft.com/office/drawing/2014/main" val="2454988802"/>
                    </a:ext>
                  </a:extLst>
                </a:gridCol>
                <a:gridCol w="539128">
                  <a:extLst>
                    <a:ext uri="{9D8B030D-6E8A-4147-A177-3AD203B41FA5}">
                      <a16:colId xmlns:a16="http://schemas.microsoft.com/office/drawing/2014/main" val="4189903804"/>
                    </a:ext>
                  </a:extLst>
                </a:gridCol>
                <a:gridCol w="539128">
                  <a:extLst>
                    <a:ext uri="{9D8B030D-6E8A-4147-A177-3AD203B41FA5}">
                      <a16:colId xmlns:a16="http://schemas.microsoft.com/office/drawing/2014/main" val="171092954"/>
                    </a:ext>
                  </a:extLst>
                </a:gridCol>
                <a:gridCol w="539128">
                  <a:extLst>
                    <a:ext uri="{9D8B030D-6E8A-4147-A177-3AD203B41FA5}">
                      <a16:colId xmlns:a16="http://schemas.microsoft.com/office/drawing/2014/main" val="4034235269"/>
                    </a:ext>
                  </a:extLst>
                </a:gridCol>
                <a:gridCol w="539128">
                  <a:extLst>
                    <a:ext uri="{9D8B030D-6E8A-4147-A177-3AD203B41FA5}">
                      <a16:colId xmlns:a16="http://schemas.microsoft.com/office/drawing/2014/main" val="1635673360"/>
                    </a:ext>
                  </a:extLst>
                </a:gridCol>
                <a:gridCol w="539128">
                  <a:extLst>
                    <a:ext uri="{9D8B030D-6E8A-4147-A177-3AD203B41FA5}">
                      <a16:colId xmlns:a16="http://schemas.microsoft.com/office/drawing/2014/main" val="2956985826"/>
                    </a:ext>
                  </a:extLst>
                </a:gridCol>
                <a:gridCol w="539128">
                  <a:extLst>
                    <a:ext uri="{9D8B030D-6E8A-4147-A177-3AD203B41FA5}">
                      <a16:colId xmlns:a16="http://schemas.microsoft.com/office/drawing/2014/main" val="545459789"/>
                    </a:ext>
                  </a:extLst>
                </a:gridCol>
                <a:gridCol w="539128">
                  <a:extLst>
                    <a:ext uri="{9D8B030D-6E8A-4147-A177-3AD203B41FA5}">
                      <a16:colId xmlns:a16="http://schemas.microsoft.com/office/drawing/2014/main" val="1536216753"/>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79113330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05089978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51845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22028865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858771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04064667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382212403"/>
                  </a:ext>
                </a:extLst>
              </a:tr>
              <a:tr h="351156">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b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改由</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encode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完生鮮直送，不存入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產生</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的同時計算用於判斷拒絕採樣的條件</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，即可部存入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526022453"/>
                  </a:ext>
                </a:extLst>
              </a:tr>
            </a:tbl>
          </a:graphicData>
        </a:graphic>
      </p:graphicFrame>
      <p:graphicFrame>
        <p:nvGraphicFramePr>
          <p:cNvPr id="7" name="表格 6">
            <a:extLst>
              <a:ext uri="{FF2B5EF4-FFF2-40B4-BE49-F238E27FC236}">
                <a16:creationId xmlns:a16="http://schemas.microsoft.com/office/drawing/2014/main" id="{922CB169-E572-EDB5-9C01-426D41088815}"/>
              </a:ext>
            </a:extLst>
          </p:cNvPr>
          <p:cNvGraphicFramePr>
            <a:graphicFrameLocks noGrp="1"/>
          </p:cNvGraphicFramePr>
          <p:nvPr>
            <p:extLst>
              <p:ext uri="{D42A27DB-BD31-4B8C-83A1-F6EECF244321}">
                <p14:modId xmlns:p14="http://schemas.microsoft.com/office/powerpoint/2010/main" val="2673842583"/>
              </p:ext>
            </p:extLst>
          </p:nvPr>
        </p:nvGraphicFramePr>
        <p:xfrm>
          <a:off x="10419552" y="73269"/>
          <a:ext cx="1620000" cy="702312"/>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379852222"/>
                    </a:ext>
                  </a:extLst>
                </a:gridCol>
                <a:gridCol w="10800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28148929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58B89-A25C-46BA-5A7F-882FECD154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A8E734B-50F3-CDB1-7168-B248411ADBBA}"/>
              </a:ext>
            </a:extLst>
          </p:cNvPr>
          <p:cNvGrpSpPr/>
          <p:nvPr/>
        </p:nvGrpSpPr>
        <p:grpSpPr>
          <a:xfrm>
            <a:off x="568443" y="319365"/>
            <a:ext cx="4009805" cy="461665"/>
            <a:chOff x="568442" y="319364"/>
            <a:chExt cx="4009805" cy="461666"/>
          </a:xfrm>
        </p:grpSpPr>
        <p:sp>
          <p:nvSpPr>
            <p:cNvPr id="55" name="文本框 23">
              <a:extLst>
                <a:ext uri="{FF2B5EF4-FFF2-40B4-BE49-F238E27FC236}">
                  <a16:creationId xmlns:a16="http://schemas.microsoft.com/office/drawing/2014/main" id="{21CFC547-5678-20C5-F795-DE47FE8D55C5}"/>
                </a:ext>
              </a:extLst>
            </p:cNvPr>
            <p:cNvSpPr txBox="1"/>
            <p:nvPr/>
          </p:nvSpPr>
          <p:spPr>
            <a:xfrm>
              <a:off x="665958" y="319364"/>
              <a:ext cx="391228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99A030F4-00C5-6B76-CBDF-19D5D8805B8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6BA8DE4-57D2-1783-973A-C64B3B94E7AA}"/>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79</a:t>
            </a:fld>
            <a:endParaRPr lang="zh-CN" altLang="en-US" dirty="0"/>
          </a:p>
        </p:txBody>
      </p:sp>
      <p:graphicFrame>
        <p:nvGraphicFramePr>
          <p:cNvPr id="6" name="表格 5">
            <a:extLst>
              <a:ext uri="{FF2B5EF4-FFF2-40B4-BE49-F238E27FC236}">
                <a16:creationId xmlns:a16="http://schemas.microsoft.com/office/drawing/2014/main" id="{FB2A06B1-AF34-2633-77A5-EB3D552EF56B}"/>
              </a:ext>
            </a:extLst>
          </p:cNvPr>
          <p:cNvGraphicFramePr>
            <a:graphicFrameLocks noGrp="1"/>
          </p:cNvGraphicFramePr>
          <p:nvPr>
            <p:extLst>
              <p:ext uri="{D42A27DB-BD31-4B8C-83A1-F6EECF244321}">
                <p14:modId xmlns:p14="http://schemas.microsoft.com/office/powerpoint/2010/main" val="42240911"/>
              </p:ext>
            </p:extLst>
          </p:nvPr>
        </p:nvGraphicFramePr>
        <p:xfrm>
          <a:off x="568442" y="1031455"/>
          <a:ext cx="11393560" cy="2152020"/>
        </p:xfrm>
        <a:graphic>
          <a:graphicData uri="http://schemas.openxmlformats.org/drawingml/2006/table">
            <a:tbl>
              <a:tblPr firstRow="1" bandRow="1">
                <a:tableStyleId>{5C22544A-7EE6-4342-B048-85BDC9FD1C3A}</a:tableStyleId>
              </a:tblPr>
              <a:tblGrid>
                <a:gridCol w="1112987">
                  <a:extLst>
                    <a:ext uri="{9D8B030D-6E8A-4147-A177-3AD203B41FA5}">
                      <a16:colId xmlns:a16="http://schemas.microsoft.com/office/drawing/2014/main" val="2950784667"/>
                    </a:ext>
                  </a:extLst>
                </a:gridCol>
                <a:gridCol w="1468943">
                  <a:extLst>
                    <a:ext uri="{9D8B030D-6E8A-4147-A177-3AD203B41FA5}">
                      <a16:colId xmlns:a16="http://schemas.microsoft.com/office/drawing/2014/main" val="3282308950"/>
                    </a:ext>
                  </a:extLst>
                </a:gridCol>
                <a:gridCol w="979070">
                  <a:extLst>
                    <a:ext uri="{9D8B030D-6E8A-4147-A177-3AD203B41FA5}">
                      <a16:colId xmlns:a16="http://schemas.microsoft.com/office/drawing/2014/main" val="3392649446"/>
                    </a:ext>
                  </a:extLst>
                </a:gridCol>
                <a:gridCol w="979070">
                  <a:extLst>
                    <a:ext uri="{9D8B030D-6E8A-4147-A177-3AD203B41FA5}">
                      <a16:colId xmlns:a16="http://schemas.microsoft.com/office/drawing/2014/main" val="4247082408"/>
                    </a:ext>
                  </a:extLst>
                </a:gridCol>
                <a:gridCol w="979070">
                  <a:extLst>
                    <a:ext uri="{9D8B030D-6E8A-4147-A177-3AD203B41FA5}">
                      <a16:colId xmlns:a16="http://schemas.microsoft.com/office/drawing/2014/main" val="2726845353"/>
                    </a:ext>
                  </a:extLst>
                </a:gridCol>
                <a:gridCol w="979070">
                  <a:extLst>
                    <a:ext uri="{9D8B030D-6E8A-4147-A177-3AD203B41FA5}">
                      <a16:colId xmlns:a16="http://schemas.microsoft.com/office/drawing/2014/main" val="1981261293"/>
                    </a:ext>
                  </a:extLst>
                </a:gridCol>
                <a:gridCol w="979070">
                  <a:extLst>
                    <a:ext uri="{9D8B030D-6E8A-4147-A177-3AD203B41FA5}">
                      <a16:colId xmlns:a16="http://schemas.microsoft.com/office/drawing/2014/main" val="969768690"/>
                    </a:ext>
                  </a:extLst>
                </a:gridCol>
                <a:gridCol w="979070">
                  <a:extLst>
                    <a:ext uri="{9D8B030D-6E8A-4147-A177-3AD203B41FA5}">
                      <a16:colId xmlns:a16="http://schemas.microsoft.com/office/drawing/2014/main" val="1114325185"/>
                    </a:ext>
                  </a:extLst>
                </a:gridCol>
                <a:gridCol w="979070">
                  <a:extLst>
                    <a:ext uri="{9D8B030D-6E8A-4147-A177-3AD203B41FA5}">
                      <a16:colId xmlns:a16="http://schemas.microsoft.com/office/drawing/2014/main" val="326544622"/>
                    </a:ext>
                  </a:extLst>
                </a:gridCol>
                <a:gridCol w="979070">
                  <a:extLst>
                    <a:ext uri="{9D8B030D-6E8A-4147-A177-3AD203B41FA5}">
                      <a16:colId xmlns:a16="http://schemas.microsoft.com/office/drawing/2014/main" val="3999466346"/>
                    </a:ext>
                  </a:extLst>
                </a:gridCol>
                <a:gridCol w="979070">
                  <a:extLst>
                    <a:ext uri="{9D8B030D-6E8A-4147-A177-3AD203B41FA5}">
                      <a16:colId xmlns:a16="http://schemas.microsoft.com/office/drawing/2014/main" val="2542458451"/>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2814511"/>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p,p’,K</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539582185"/>
                  </a:ext>
                </a:extLst>
              </a:tr>
            </a:tbl>
          </a:graphicData>
        </a:graphic>
      </p:graphicFrame>
      <p:graphicFrame>
        <p:nvGraphicFramePr>
          <p:cNvPr id="7" name="表格 6">
            <a:extLst>
              <a:ext uri="{FF2B5EF4-FFF2-40B4-BE49-F238E27FC236}">
                <a16:creationId xmlns:a16="http://schemas.microsoft.com/office/drawing/2014/main" id="{84EADFDE-A06F-315D-3391-66CD7C051518}"/>
              </a:ext>
            </a:extLst>
          </p:cNvPr>
          <p:cNvGraphicFramePr>
            <a:graphicFrameLocks noGrp="1"/>
          </p:cNvGraphicFramePr>
          <p:nvPr/>
        </p:nvGraphicFramePr>
        <p:xfrm>
          <a:off x="10419552" y="73269"/>
          <a:ext cx="1620000" cy="702312"/>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379852222"/>
                    </a:ext>
                  </a:extLst>
                </a:gridCol>
                <a:gridCol w="10800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931669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168A7-F4E2-5D6B-E0C5-2D3A7166058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C20307F-15D9-F80E-5C4B-D5DB7FBDF0EC}"/>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2A7031F9-D2B9-91BE-2981-9C3CE4E72720}"/>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A77FCE1-F8CF-83BA-78FA-6BD1EE00802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3FAC9CE-A667-2ABE-0549-003BE7FA48EE}"/>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80</a:t>
            </a:fld>
            <a:endParaRPr lang="zh-CN" altLang="en-US" dirty="0"/>
          </a:p>
        </p:txBody>
      </p:sp>
      <p:graphicFrame>
        <p:nvGraphicFramePr>
          <p:cNvPr id="6" name="表格 5">
            <a:extLst>
              <a:ext uri="{FF2B5EF4-FFF2-40B4-BE49-F238E27FC236}">
                <a16:creationId xmlns:a16="http://schemas.microsoft.com/office/drawing/2014/main" id="{1CBBBD5E-BAA5-4159-3109-3375DCB5DA4A}"/>
              </a:ext>
            </a:extLst>
          </p:cNvPr>
          <p:cNvGraphicFramePr>
            <a:graphicFrameLocks noGrp="1"/>
          </p:cNvGraphicFramePr>
          <p:nvPr>
            <p:extLst>
              <p:ext uri="{D42A27DB-BD31-4B8C-83A1-F6EECF244321}">
                <p14:modId xmlns:p14="http://schemas.microsoft.com/office/powerpoint/2010/main" val="133673593"/>
              </p:ext>
            </p:extLst>
          </p:nvPr>
        </p:nvGraphicFramePr>
        <p:xfrm>
          <a:off x="374372" y="775581"/>
          <a:ext cx="11665180" cy="6387040"/>
        </p:xfrm>
        <a:graphic>
          <a:graphicData uri="http://schemas.openxmlformats.org/drawingml/2006/table">
            <a:tbl>
              <a:tblPr firstRow="1" bandRow="1">
                <a:tableStyleId>{5C22544A-7EE6-4342-B048-85BDC9FD1C3A}</a:tableStyleId>
              </a:tblPr>
              <a:tblGrid>
                <a:gridCol w="612870">
                  <a:extLst>
                    <a:ext uri="{9D8B030D-6E8A-4147-A177-3AD203B41FA5}">
                      <a16:colId xmlns:a16="http://schemas.microsoft.com/office/drawing/2014/main" val="2950784667"/>
                    </a:ext>
                  </a:extLst>
                </a:gridCol>
                <a:gridCol w="808878">
                  <a:extLst>
                    <a:ext uri="{9D8B030D-6E8A-4147-A177-3AD203B41FA5}">
                      <a16:colId xmlns:a16="http://schemas.microsoft.com/office/drawing/2014/main" val="3282308950"/>
                    </a:ext>
                  </a:extLst>
                </a:gridCol>
                <a:gridCol w="539128">
                  <a:extLst>
                    <a:ext uri="{9D8B030D-6E8A-4147-A177-3AD203B41FA5}">
                      <a16:colId xmlns:a16="http://schemas.microsoft.com/office/drawing/2014/main" val="3392649446"/>
                    </a:ext>
                  </a:extLst>
                </a:gridCol>
                <a:gridCol w="539128">
                  <a:extLst>
                    <a:ext uri="{9D8B030D-6E8A-4147-A177-3AD203B41FA5}">
                      <a16:colId xmlns:a16="http://schemas.microsoft.com/office/drawing/2014/main" val="4247082408"/>
                    </a:ext>
                  </a:extLst>
                </a:gridCol>
                <a:gridCol w="539128">
                  <a:extLst>
                    <a:ext uri="{9D8B030D-6E8A-4147-A177-3AD203B41FA5}">
                      <a16:colId xmlns:a16="http://schemas.microsoft.com/office/drawing/2014/main" val="2726845353"/>
                    </a:ext>
                  </a:extLst>
                </a:gridCol>
                <a:gridCol w="539128">
                  <a:extLst>
                    <a:ext uri="{9D8B030D-6E8A-4147-A177-3AD203B41FA5}">
                      <a16:colId xmlns:a16="http://schemas.microsoft.com/office/drawing/2014/main" val="1981261293"/>
                    </a:ext>
                  </a:extLst>
                </a:gridCol>
                <a:gridCol w="539128">
                  <a:extLst>
                    <a:ext uri="{9D8B030D-6E8A-4147-A177-3AD203B41FA5}">
                      <a16:colId xmlns:a16="http://schemas.microsoft.com/office/drawing/2014/main" val="969768690"/>
                    </a:ext>
                  </a:extLst>
                </a:gridCol>
                <a:gridCol w="539128">
                  <a:extLst>
                    <a:ext uri="{9D8B030D-6E8A-4147-A177-3AD203B41FA5}">
                      <a16:colId xmlns:a16="http://schemas.microsoft.com/office/drawing/2014/main" val="1114325185"/>
                    </a:ext>
                  </a:extLst>
                </a:gridCol>
                <a:gridCol w="539128">
                  <a:extLst>
                    <a:ext uri="{9D8B030D-6E8A-4147-A177-3AD203B41FA5}">
                      <a16:colId xmlns:a16="http://schemas.microsoft.com/office/drawing/2014/main" val="326544622"/>
                    </a:ext>
                  </a:extLst>
                </a:gridCol>
                <a:gridCol w="539128">
                  <a:extLst>
                    <a:ext uri="{9D8B030D-6E8A-4147-A177-3AD203B41FA5}">
                      <a16:colId xmlns:a16="http://schemas.microsoft.com/office/drawing/2014/main" val="3999466346"/>
                    </a:ext>
                  </a:extLst>
                </a:gridCol>
                <a:gridCol w="539128">
                  <a:extLst>
                    <a:ext uri="{9D8B030D-6E8A-4147-A177-3AD203B41FA5}">
                      <a16:colId xmlns:a16="http://schemas.microsoft.com/office/drawing/2014/main" val="2542458451"/>
                    </a:ext>
                  </a:extLst>
                </a:gridCol>
                <a:gridCol w="539128">
                  <a:extLst>
                    <a:ext uri="{9D8B030D-6E8A-4147-A177-3AD203B41FA5}">
                      <a16:colId xmlns:a16="http://schemas.microsoft.com/office/drawing/2014/main" val="1580581750"/>
                    </a:ext>
                  </a:extLst>
                </a:gridCol>
                <a:gridCol w="539128">
                  <a:extLst>
                    <a:ext uri="{9D8B030D-6E8A-4147-A177-3AD203B41FA5}">
                      <a16:colId xmlns:a16="http://schemas.microsoft.com/office/drawing/2014/main" val="511884125"/>
                    </a:ext>
                  </a:extLst>
                </a:gridCol>
                <a:gridCol w="539128">
                  <a:extLst>
                    <a:ext uri="{9D8B030D-6E8A-4147-A177-3AD203B41FA5}">
                      <a16:colId xmlns:a16="http://schemas.microsoft.com/office/drawing/2014/main" val="2454988802"/>
                    </a:ext>
                  </a:extLst>
                </a:gridCol>
                <a:gridCol w="539128">
                  <a:extLst>
                    <a:ext uri="{9D8B030D-6E8A-4147-A177-3AD203B41FA5}">
                      <a16:colId xmlns:a16="http://schemas.microsoft.com/office/drawing/2014/main" val="4189903804"/>
                    </a:ext>
                  </a:extLst>
                </a:gridCol>
                <a:gridCol w="539128">
                  <a:extLst>
                    <a:ext uri="{9D8B030D-6E8A-4147-A177-3AD203B41FA5}">
                      <a16:colId xmlns:a16="http://schemas.microsoft.com/office/drawing/2014/main" val="171092954"/>
                    </a:ext>
                  </a:extLst>
                </a:gridCol>
                <a:gridCol w="539128">
                  <a:extLst>
                    <a:ext uri="{9D8B030D-6E8A-4147-A177-3AD203B41FA5}">
                      <a16:colId xmlns:a16="http://schemas.microsoft.com/office/drawing/2014/main" val="4034235269"/>
                    </a:ext>
                  </a:extLst>
                </a:gridCol>
                <a:gridCol w="539128">
                  <a:extLst>
                    <a:ext uri="{9D8B030D-6E8A-4147-A177-3AD203B41FA5}">
                      <a16:colId xmlns:a16="http://schemas.microsoft.com/office/drawing/2014/main" val="1635673360"/>
                    </a:ext>
                  </a:extLst>
                </a:gridCol>
                <a:gridCol w="539128">
                  <a:extLst>
                    <a:ext uri="{9D8B030D-6E8A-4147-A177-3AD203B41FA5}">
                      <a16:colId xmlns:a16="http://schemas.microsoft.com/office/drawing/2014/main" val="2956985826"/>
                    </a:ext>
                  </a:extLst>
                </a:gridCol>
                <a:gridCol w="539128">
                  <a:extLst>
                    <a:ext uri="{9D8B030D-6E8A-4147-A177-3AD203B41FA5}">
                      <a16:colId xmlns:a16="http://schemas.microsoft.com/office/drawing/2014/main" val="545459789"/>
                    </a:ext>
                  </a:extLst>
                </a:gridCol>
                <a:gridCol w="539128">
                  <a:extLst>
                    <a:ext uri="{9D8B030D-6E8A-4147-A177-3AD203B41FA5}">
                      <a16:colId xmlns:a16="http://schemas.microsoft.com/office/drawing/2014/main" val="1536216753"/>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665243160"/>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79113330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05089978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51845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858771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04064667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382212403"/>
                  </a:ext>
                </a:extLst>
              </a:tr>
              <a:tr h="351156">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b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77676933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改由</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encode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完生鮮直送，不存入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產生</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的同時計算用於判斷拒絕採樣的條件</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，即可部存入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526022453"/>
                  </a:ext>
                </a:extLst>
              </a:tr>
            </a:tbl>
          </a:graphicData>
        </a:graphic>
      </p:graphicFrame>
      <p:graphicFrame>
        <p:nvGraphicFramePr>
          <p:cNvPr id="7" name="表格 6">
            <a:extLst>
              <a:ext uri="{FF2B5EF4-FFF2-40B4-BE49-F238E27FC236}">
                <a16:creationId xmlns:a16="http://schemas.microsoft.com/office/drawing/2014/main" id="{261CAFFF-78CE-6B3A-969A-2CA33A92CA27}"/>
              </a:ext>
            </a:extLst>
          </p:cNvPr>
          <p:cNvGraphicFramePr>
            <a:graphicFrameLocks noGrp="1"/>
          </p:cNvGraphicFramePr>
          <p:nvPr/>
        </p:nvGraphicFramePr>
        <p:xfrm>
          <a:off x="10419552" y="73269"/>
          <a:ext cx="1620000" cy="702312"/>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379852222"/>
                    </a:ext>
                  </a:extLst>
                </a:gridCol>
                <a:gridCol w="10800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7801459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9BFBE3F-216A-0C48-A6B5-06973623C0A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F4774C7-404F-E526-EF60-E5AEE6AB7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2E959A1B-9FC1-97EF-424D-FA3123E874A8}"/>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D0285965-D240-E519-DA81-619A1BBBA60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D989C3B-B7A0-9A9A-82C0-6DC1158F2D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4CB6A8F3-282B-74CF-669A-1F0DD9EDB8A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5BAF551F-22B2-0DA3-A66D-C685ED61645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148DFD8-3B17-1FB5-20E1-6402375EDEF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BCE3D1AE-AB4B-6ED6-584E-8FE9D37B9A6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092C0B0-D968-6FD4-C2FE-A8A0335EE3EE}"/>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extLst>
      <p:ext uri="{BB962C8B-B14F-4D97-AF65-F5344CB8AC3E}">
        <p14:creationId xmlns:p14="http://schemas.microsoft.com/office/powerpoint/2010/main" val="980875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132290AB-8DD5-5050-2BEF-E845F1928AB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990CD16-D45E-5381-6640-419765B37CC7}"/>
              </a:ext>
            </a:extLst>
          </p:cNvPr>
          <p:cNvGrpSpPr/>
          <p:nvPr/>
        </p:nvGrpSpPr>
        <p:grpSpPr>
          <a:xfrm>
            <a:off x="568443" y="319365"/>
            <a:ext cx="4145419" cy="400110"/>
            <a:chOff x="568442" y="319364"/>
            <a:chExt cx="4145419" cy="400111"/>
          </a:xfrm>
        </p:grpSpPr>
        <p:sp>
          <p:nvSpPr>
            <p:cNvPr id="55" name="文本框 23">
              <a:extLst>
                <a:ext uri="{FF2B5EF4-FFF2-40B4-BE49-F238E27FC236}">
                  <a16:creationId xmlns:a16="http://schemas.microsoft.com/office/drawing/2014/main" id="{85FAED88-7417-2798-5AB4-DAC053441163}"/>
                </a:ext>
              </a:extLst>
            </p:cNvPr>
            <p:cNvSpPr txBox="1"/>
            <p:nvPr/>
          </p:nvSpPr>
          <p:spPr>
            <a:xfrm>
              <a:off x="665958" y="319364"/>
              <a:ext cx="40479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(Advanced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eXtensible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Interface)</a:t>
              </a:r>
            </a:p>
          </p:txBody>
        </p:sp>
        <p:sp>
          <p:nvSpPr>
            <p:cNvPr id="56" name="等腰三角形 55">
              <a:extLst>
                <a:ext uri="{FF2B5EF4-FFF2-40B4-BE49-F238E27FC236}">
                  <a16:creationId xmlns:a16="http://schemas.microsoft.com/office/drawing/2014/main" id="{FDDAACB1-5838-7E09-27A7-134016FFF7A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026" name="Picture 2">
            <a:extLst>
              <a:ext uri="{FF2B5EF4-FFF2-40B4-BE49-F238E27FC236}">
                <a16:creationId xmlns:a16="http://schemas.microsoft.com/office/drawing/2014/main" id="{20DC3F9A-798C-A471-19E0-FDD6F34D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297" y="736096"/>
            <a:ext cx="4850866" cy="323795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1FECEA-E5F5-F639-CE00-7D4B5BDE7411}"/>
              </a:ext>
            </a:extLst>
          </p:cNvPr>
          <p:cNvSpPr>
            <a:spLocks noGrp="1"/>
          </p:cNvSpPr>
          <p:nvPr>
            <p:ph type="sldNum" sz="quarter" idx="12"/>
          </p:nvPr>
        </p:nvSpPr>
        <p:spPr/>
        <p:txBody>
          <a:bodyPr/>
          <a:lstStyle/>
          <a:p>
            <a:fld id="{565CE74E-AB26-4998-AD42-012C4C1AD076}" type="slidenum">
              <a:rPr lang="zh-CN" altLang="en-US" smtClean="0"/>
              <a:t>82</a:t>
            </a:fld>
            <a:endParaRPr lang="zh-CN" altLang="en-US" dirty="0"/>
          </a:p>
        </p:txBody>
      </p:sp>
      <p:pic>
        <p:nvPicPr>
          <p:cNvPr id="2050" name="Picture 2">
            <a:extLst>
              <a:ext uri="{FF2B5EF4-FFF2-40B4-BE49-F238E27FC236}">
                <a16:creationId xmlns:a16="http://schemas.microsoft.com/office/drawing/2014/main" id="{FA616F49-E21B-4D47-3736-6A6A0BB27B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1" t="7415" r="7935" b="19838"/>
          <a:stretch/>
        </p:blipFill>
        <p:spPr bwMode="auto">
          <a:xfrm>
            <a:off x="5269889" y="4305981"/>
            <a:ext cx="6812181" cy="170457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4A65AF7-EE5E-0EED-C856-128937ED9BF8}"/>
              </a:ext>
            </a:extLst>
          </p:cNvPr>
          <p:cNvSpPr txBox="1"/>
          <p:nvPr/>
        </p:nvSpPr>
        <p:spPr>
          <a:xfrm>
            <a:off x="903702" y="1068027"/>
            <a:ext cx="8446359" cy="1704569"/>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 interface is divided into three types:</a:t>
            </a: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AXI4-Full</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AXI4-Lite</a:t>
            </a:r>
            <a:r>
              <a:rPr lang="zh-TW"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AXI4-Stream</a:t>
            </a:r>
          </a:p>
        </p:txBody>
      </p:sp>
      <p:sp>
        <p:nvSpPr>
          <p:cNvPr id="8" name="文字方塊 7">
            <a:extLst>
              <a:ext uri="{FF2B5EF4-FFF2-40B4-BE49-F238E27FC236}">
                <a16:creationId xmlns:a16="http://schemas.microsoft.com/office/drawing/2014/main" id="{3B73F5E4-9CD4-904B-1055-30949756E7A1}"/>
              </a:ext>
            </a:extLst>
          </p:cNvPr>
          <p:cNvSpPr txBox="1"/>
          <p:nvPr/>
        </p:nvSpPr>
        <p:spPr>
          <a:xfrm>
            <a:off x="903702" y="4085403"/>
            <a:ext cx="6104586" cy="1289071"/>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XILINX Application</a:t>
            </a:r>
            <a:endPar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Interconnect</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SmartConnect</a:t>
            </a:r>
            <a:endPar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842450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F040D27C-FB64-9714-A2EB-2CE2ADEBE3B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2BCA53E-27D6-F809-5ED7-B59D7824A39A}"/>
              </a:ext>
            </a:extLst>
          </p:cNvPr>
          <p:cNvGrpSpPr/>
          <p:nvPr/>
        </p:nvGrpSpPr>
        <p:grpSpPr>
          <a:xfrm>
            <a:off x="568443" y="319365"/>
            <a:ext cx="1200703" cy="400110"/>
            <a:chOff x="568442" y="319364"/>
            <a:chExt cx="1200703" cy="400111"/>
          </a:xfrm>
        </p:grpSpPr>
        <p:sp>
          <p:nvSpPr>
            <p:cNvPr id="55" name="文本框 23">
              <a:extLst>
                <a:ext uri="{FF2B5EF4-FFF2-40B4-BE49-F238E27FC236}">
                  <a16:creationId xmlns:a16="http://schemas.microsoft.com/office/drawing/2014/main" id="{D59A5FFA-E43A-82A9-FC1D-7D4D80F68E22}"/>
                </a:ext>
              </a:extLst>
            </p:cNvPr>
            <p:cNvSpPr txBox="1"/>
            <p:nvPr/>
          </p:nvSpPr>
          <p:spPr>
            <a:xfrm>
              <a:off x="665958" y="319364"/>
              <a:ext cx="110318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Channel </a:t>
              </a:r>
            </a:p>
          </p:txBody>
        </p:sp>
        <p:sp>
          <p:nvSpPr>
            <p:cNvPr id="56" name="等腰三角形 55">
              <a:extLst>
                <a:ext uri="{FF2B5EF4-FFF2-40B4-BE49-F238E27FC236}">
                  <a16:creationId xmlns:a16="http://schemas.microsoft.com/office/drawing/2014/main" id="{E439E2B7-9756-3FAC-9BC9-5D09126B49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746CAC85-56B4-4C8F-6895-EA436873C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70" y="1814512"/>
            <a:ext cx="3810000" cy="3228975"/>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6E8BE8-A682-9C29-D3A1-6C7375CB29CB}"/>
              </a:ext>
            </a:extLst>
          </p:cNvPr>
          <p:cNvSpPr>
            <a:spLocks noGrp="1"/>
          </p:cNvSpPr>
          <p:nvPr>
            <p:ph type="sldNum" sz="quarter" idx="12"/>
          </p:nvPr>
        </p:nvSpPr>
        <p:spPr/>
        <p:txBody>
          <a:bodyPr/>
          <a:lstStyle/>
          <a:p>
            <a:fld id="{565CE74E-AB26-4998-AD42-012C4C1AD076}" type="slidenum">
              <a:rPr lang="zh-CN" altLang="en-US" smtClean="0"/>
              <a:t>83</a:t>
            </a:fld>
            <a:endParaRPr lang="zh-CN" altLang="en-US" dirty="0"/>
          </a:p>
        </p:txBody>
      </p:sp>
      <p:graphicFrame>
        <p:nvGraphicFramePr>
          <p:cNvPr id="5" name="表格 4">
            <a:extLst>
              <a:ext uri="{FF2B5EF4-FFF2-40B4-BE49-F238E27FC236}">
                <a16:creationId xmlns:a16="http://schemas.microsoft.com/office/drawing/2014/main" id="{2E28DC87-5C87-2F9D-929B-0B1C5042BD08}"/>
              </a:ext>
            </a:extLst>
          </p:cNvPr>
          <p:cNvGraphicFramePr>
            <a:graphicFrameLocks noGrp="1"/>
          </p:cNvGraphicFramePr>
          <p:nvPr>
            <p:extLst>
              <p:ext uri="{D42A27DB-BD31-4B8C-83A1-F6EECF244321}">
                <p14:modId xmlns:p14="http://schemas.microsoft.com/office/powerpoint/2010/main" val="241340259"/>
              </p:ext>
            </p:extLst>
          </p:nvPr>
        </p:nvGraphicFramePr>
        <p:xfrm>
          <a:off x="5061554" y="1686806"/>
          <a:ext cx="6616390" cy="3484385"/>
        </p:xfrm>
        <a:graphic>
          <a:graphicData uri="http://schemas.openxmlformats.org/drawingml/2006/table">
            <a:tbl>
              <a:tblPr firstRow="1" bandRow="1">
                <a:tableStyleId>{5C22544A-7EE6-4342-B048-85BDC9FD1C3A}</a:tableStyleId>
              </a:tblPr>
              <a:tblGrid>
                <a:gridCol w="2006692">
                  <a:extLst>
                    <a:ext uri="{9D8B030D-6E8A-4147-A177-3AD203B41FA5}">
                      <a16:colId xmlns:a16="http://schemas.microsoft.com/office/drawing/2014/main" val="3145363978"/>
                    </a:ext>
                  </a:extLst>
                </a:gridCol>
                <a:gridCol w="1383000">
                  <a:extLst>
                    <a:ext uri="{9D8B030D-6E8A-4147-A177-3AD203B41FA5}">
                      <a16:colId xmlns:a16="http://schemas.microsoft.com/office/drawing/2014/main" val="3288777230"/>
                    </a:ext>
                  </a:extLst>
                </a:gridCol>
                <a:gridCol w="1613349">
                  <a:extLst>
                    <a:ext uri="{9D8B030D-6E8A-4147-A177-3AD203B41FA5}">
                      <a16:colId xmlns:a16="http://schemas.microsoft.com/office/drawing/2014/main" val="2851598383"/>
                    </a:ext>
                  </a:extLst>
                </a:gridCol>
                <a:gridCol w="1613349">
                  <a:extLst>
                    <a:ext uri="{9D8B030D-6E8A-4147-A177-3AD203B41FA5}">
                      <a16:colId xmlns:a16="http://schemas.microsoft.com/office/drawing/2014/main" val="3273911031"/>
                    </a:ext>
                  </a:extLst>
                </a:gridCol>
              </a:tblGrid>
              <a:tr h="800382">
                <a:tc>
                  <a:txBody>
                    <a:bodyPr/>
                    <a:lstStyle/>
                    <a:p>
                      <a:pPr algn="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p>
                    <a:p>
                      <a:pPr algn="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l"/>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Channel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tx2">
                        <a:lumMod val="20000"/>
                        <a:lumOff val="8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READY</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532285">
                <a:tc>
                  <a:txBody>
                    <a:bodyPr/>
                    <a:lstStyle/>
                    <a:p>
                      <a:pPr algn="ctr"/>
                      <a:r>
                        <a:rPr lang="en-US" altLang="zh-TW" sz="1600" b="1" i="0" dirty="0">
                          <a:solidFill>
                            <a:srgbClr val="262626"/>
                          </a:solidFill>
                          <a:effectLst/>
                          <a:latin typeface="-apple-system"/>
                        </a:rPr>
                        <a:t>Read Address (AR)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32285">
                <a:tc>
                  <a:txBody>
                    <a:bodyPr/>
                    <a:lstStyle/>
                    <a:p>
                      <a:pPr algn="ctr"/>
                      <a:r>
                        <a:rPr lang="en-US" altLang="zh-TW" sz="1600" b="1" i="0" dirty="0">
                          <a:solidFill>
                            <a:srgbClr val="262626"/>
                          </a:solidFill>
                          <a:effectLst/>
                          <a:latin typeface="-apple-system"/>
                        </a:rPr>
                        <a:t>Read Data (R)</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32285">
                <a:tc>
                  <a:txBody>
                    <a:bodyPr/>
                    <a:lstStyle/>
                    <a:p>
                      <a:pPr algn="ctr"/>
                      <a:r>
                        <a:rPr lang="en-US" altLang="zh-TW" sz="1600" b="1" i="0" dirty="0">
                          <a:solidFill>
                            <a:srgbClr val="262626"/>
                          </a:solidFill>
                          <a:effectLst/>
                          <a:latin typeface="-apple-system"/>
                        </a:rPr>
                        <a:t>Write Address</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(AW)</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32285">
                <a:tc>
                  <a:txBody>
                    <a:bodyPr/>
                    <a:lstStyle/>
                    <a:p>
                      <a:pPr algn="ctr"/>
                      <a:r>
                        <a:rPr lang="en-US" altLang="zh-TW" sz="1600" b="1" i="0" dirty="0">
                          <a:solidFill>
                            <a:srgbClr val="262626"/>
                          </a:solidFill>
                          <a:effectLst/>
                          <a:latin typeface="-apple-system"/>
                        </a:rPr>
                        <a:t>Write Data</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32285">
                <a:tc>
                  <a:txBody>
                    <a:bodyPr/>
                    <a:lstStyle/>
                    <a:p>
                      <a:pPr algn="ctr"/>
                      <a:r>
                        <a:rPr lang="en-US" altLang="zh-TW" sz="1600" b="1" i="0" dirty="0">
                          <a:solidFill>
                            <a:srgbClr val="262626"/>
                          </a:solidFill>
                          <a:effectLst/>
                          <a:latin typeface="-apple-system"/>
                        </a:rPr>
                        <a:t>Write Response (R)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bl>
          </a:graphicData>
        </a:graphic>
      </p:graphicFrame>
    </p:spTree>
    <p:extLst>
      <p:ext uri="{BB962C8B-B14F-4D97-AF65-F5344CB8AC3E}">
        <p14:creationId xmlns:p14="http://schemas.microsoft.com/office/powerpoint/2010/main" val="1658397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5616083F-C687-5110-CC4C-4C29B071C7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786674F-DA8A-8A53-5FC5-0DA9A0E727D7}"/>
              </a:ext>
            </a:extLst>
          </p:cNvPr>
          <p:cNvGrpSpPr/>
          <p:nvPr/>
        </p:nvGrpSpPr>
        <p:grpSpPr>
          <a:xfrm>
            <a:off x="568443" y="319365"/>
            <a:ext cx="2939961" cy="400110"/>
            <a:chOff x="568442" y="319364"/>
            <a:chExt cx="2939961" cy="400111"/>
          </a:xfrm>
        </p:grpSpPr>
        <p:sp>
          <p:nvSpPr>
            <p:cNvPr id="55" name="文本框 23">
              <a:extLst>
                <a:ext uri="{FF2B5EF4-FFF2-40B4-BE49-F238E27FC236}">
                  <a16:creationId xmlns:a16="http://schemas.microsoft.com/office/drawing/2014/main" id="{BC7C30F9-17F1-1286-CDB8-6B2750A5A107}"/>
                </a:ext>
              </a:extLst>
            </p:cNvPr>
            <p:cNvSpPr txBox="1"/>
            <p:nvPr/>
          </p:nvSpPr>
          <p:spPr>
            <a:xfrm>
              <a:off x="665958" y="319364"/>
              <a:ext cx="28424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Read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ECBF8E-23BA-3D08-AD03-8A940448CE6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098" name="Picture 2">
            <a:extLst>
              <a:ext uri="{FF2B5EF4-FFF2-40B4-BE49-F238E27FC236}">
                <a16:creationId xmlns:a16="http://schemas.microsoft.com/office/drawing/2014/main" id="{EB1FAB38-14FF-8A86-D5DC-8BB63F3D70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987"/>
          <a:stretch/>
        </p:blipFill>
        <p:spPr bwMode="auto">
          <a:xfrm>
            <a:off x="720896" y="3429000"/>
            <a:ext cx="7455096" cy="3020868"/>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6D599DFD-4AE6-EFD7-653F-0DF5A3C0C0B7}"/>
              </a:ext>
            </a:extLst>
          </p:cNvPr>
          <p:cNvSpPr>
            <a:spLocks noGrp="1"/>
          </p:cNvSpPr>
          <p:nvPr>
            <p:ph type="sldNum" sz="quarter" idx="12"/>
          </p:nvPr>
        </p:nvSpPr>
        <p:spPr/>
        <p:txBody>
          <a:bodyPr/>
          <a:lstStyle/>
          <a:p>
            <a:fld id="{565CE74E-AB26-4998-AD42-012C4C1AD076}" type="slidenum">
              <a:rPr lang="zh-CN" altLang="en-US" smtClean="0"/>
              <a:t>84</a:t>
            </a:fld>
            <a:endParaRPr lang="zh-CN" altLang="en-US" dirty="0"/>
          </a:p>
        </p:txBody>
      </p:sp>
      <p:graphicFrame>
        <p:nvGraphicFramePr>
          <p:cNvPr id="3" name="表格 2">
            <a:extLst>
              <a:ext uri="{FF2B5EF4-FFF2-40B4-BE49-F238E27FC236}">
                <a16:creationId xmlns:a16="http://schemas.microsoft.com/office/drawing/2014/main" id="{41B6FA27-A9E1-9188-E84F-B9EE10CA4EFB}"/>
              </a:ext>
            </a:extLst>
          </p:cNvPr>
          <p:cNvGraphicFramePr>
            <a:graphicFrameLocks noGrp="1"/>
          </p:cNvGraphicFramePr>
          <p:nvPr>
            <p:extLst>
              <p:ext uri="{D42A27DB-BD31-4B8C-83A1-F6EECF244321}">
                <p14:modId xmlns:p14="http://schemas.microsoft.com/office/powerpoint/2010/main" val="2890727367"/>
              </p:ext>
            </p:extLst>
          </p:nvPr>
        </p:nvGraphicFramePr>
        <p:xfrm>
          <a:off x="720895" y="1039419"/>
          <a:ext cx="11063270"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288777230"/>
                    </a:ext>
                  </a:extLst>
                </a:gridCol>
                <a:gridCol w="1906378">
                  <a:extLst>
                    <a:ext uri="{9D8B030D-6E8A-4147-A177-3AD203B41FA5}">
                      <a16:colId xmlns:a16="http://schemas.microsoft.com/office/drawing/2014/main" val="2878280433"/>
                    </a:ext>
                  </a:extLst>
                </a:gridCol>
                <a:gridCol w="1208419">
                  <a:extLst>
                    <a:ext uri="{9D8B030D-6E8A-4147-A177-3AD203B41FA5}">
                      <a16:colId xmlns:a16="http://schemas.microsoft.com/office/drawing/2014/main" val="2828784379"/>
                    </a:ext>
                  </a:extLst>
                </a:gridCol>
                <a:gridCol w="1208419">
                  <a:extLst>
                    <a:ext uri="{9D8B030D-6E8A-4147-A177-3AD203B41FA5}">
                      <a16:colId xmlns:a16="http://schemas.microsoft.com/office/drawing/2014/main" val="1257066382"/>
                    </a:ext>
                  </a:extLst>
                </a:gridCol>
                <a:gridCol w="1208419">
                  <a:extLst>
                    <a:ext uri="{9D8B030D-6E8A-4147-A177-3AD203B41FA5}">
                      <a16:colId xmlns:a16="http://schemas.microsoft.com/office/drawing/2014/main" val="3738408043"/>
                    </a:ext>
                  </a:extLst>
                </a:gridCol>
                <a:gridCol w="1208419">
                  <a:extLst>
                    <a:ext uri="{9D8B030D-6E8A-4147-A177-3AD203B41FA5}">
                      <a16:colId xmlns:a16="http://schemas.microsoft.com/office/drawing/2014/main" val="1989793478"/>
                    </a:ext>
                  </a:extLst>
                </a:gridCol>
                <a:gridCol w="1208419">
                  <a:extLst>
                    <a:ext uri="{9D8B030D-6E8A-4147-A177-3AD203B41FA5}">
                      <a16:colId xmlns:a16="http://schemas.microsoft.com/office/drawing/2014/main" val="1134666152"/>
                    </a:ext>
                  </a:extLst>
                </a:gridCol>
                <a:gridCol w="1208419">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6138EBB9-C22D-58D2-AC1B-6CE0FB40DCC4}"/>
              </a:ext>
            </a:extLst>
          </p:cNvPr>
          <p:cNvGraphicFramePr>
            <a:graphicFrameLocks noGrp="1"/>
          </p:cNvGraphicFramePr>
          <p:nvPr>
            <p:extLst>
              <p:ext uri="{D42A27DB-BD31-4B8C-83A1-F6EECF244321}">
                <p14:modId xmlns:p14="http://schemas.microsoft.com/office/powerpoint/2010/main" val="708466152"/>
              </p:ext>
            </p:extLst>
          </p:nvPr>
        </p:nvGraphicFramePr>
        <p:xfrm>
          <a:off x="720897" y="2107514"/>
          <a:ext cx="11063266"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599975662"/>
                    </a:ext>
                  </a:extLst>
                </a:gridCol>
                <a:gridCol w="1906378">
                  <a:extLst>
                    <a:ext uri="{9D8B030D-6E8A-4147-A177-3AD203B41FA5}">
                      <a16:colId xmlns:a16="http://schemas.microsoft.com/office/drawing/2014/main" val="679752938"/>
                    </a:ext>
                  </a:extLst>
                </a:gridCol>
                <a:gridCol w="1450102">
                  <a:extLst>
                    <a:ext uri="{9D8B030D-6E8A-4147-A177-3AD203B41FA5}">
                      <a16:colId xmlns:a16="http://schemas.microsoft.com/office/drawing/2014/main" val="3157320697"/>
                    </a:ext>
                  </a:extLst>
                </a:gridCol>
                <a:gridCol w="1450102">
                  <a:extLst>
                    <a:ext uri="{9D8B030D-6E8A-4147-A177-3AD203B41FA5}">
                      <a16:colId xmlns:a16="http://schemas.microsoft.com/office/drawing/2014/main" val="1019396951"/>
                    </a:ext>
                  </a:extLst>
                </a:gridCol>
                <a:gridCol w="1450102">
                  <a:extLst>
                    <a:ext uri="{9D8B030D-6E8A-4147-A177-3AD203B41FA5}">
                      <a16:colId xmlns:a16="http://schemas.microsoft.com/office/drawing/2014/main" val="77622667"/>
                    </a:ext>
                  </a:extLst>
                </a:gridCol>
                <a:gridCol w="1450102">
                  <a:extLst>
                    <a:ext uri="{9D8B030D-6E8A-4147-A177-3AD203B41FA5}">
                      <a16:colId xmlns:a16="http://schemas.microsoft.com/office/drawing/2014/main" val="1574283379"/>
                    </a:ext>
                  </a:extLst>
                </a:gridCol>
                <a:gridCol w="1450102">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RRESP</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spTree>
    <p:extLst>
      <p:ext uri="{BB962C8B-B14F-4D97-AF65-F5344CB8AC3E}">
        <p14:creationId xmlns:p14="http://schemas.microsoft.com/office/powerpoint/2010/main" val="9788279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CAFEAF8-DD58-7AC8-21A6-EAEB85888B1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3F96EEE-B4BF-D54B-A2B5-DB904FCB1550}"/>
              </a:ext>
            </a:extLst>
          </p:cNvPr>
          <p:cNvGrpSpPr/>
          <p:nvPr/>
        </p:nvGrpSpPr>
        <p:grpSpPr>
          <a:xfrm>
            <a:off x="568443" y="319365"/>
            <a:ext cx="2984204" cy="400110"/>
            <a:chOff x="568442" y="319364"/>
            <a:chExt cx="2984204" cy="400111"/>
          </a:xfrm>
        </p:grpSpPr>
        <p:sp>
          <p:nvSpPr>
            <p:cNvPr id="55" name="文本框 23">
              <a:extLst>
                <a:ext uri="{FF2B5EF4-FFF2-40B4-BE49-F238E27FC236}">
                  <a16:creationId xmlns:a16="http://schemas.microsoft.com/office/drawing/2014/main" id="{0EB7EE89-C172-31E6-9B0E-36008B80D002}"/>
                </a:ext>
              </a:extLst>
            </p:cNvPr>
            <p:cNvSpPr txBox="1"/>
            <p:nvPr/>
          </p:nvSpPr>
          <p:spPr>
            <a:xfrm>
              <a:off x="665958" y="319364"/>
              <a:ext cx="288668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Write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C8232FC-63F1-5741-AF36-EC1A3ACBB2B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A4CB59B-025E-B62F-C4D8-54621143E460}"/>
              </a:ext>
            </a:extLst>
          </p:cNvPr>
          <p:cNvSpPr>
            <a:spLocks noGrp="1"/>
          </p:cNvSpPr>
          <p:nvPr>
            <p:ph type="sldNum" sz="quarter" idx="12"/>
          </p:nvPr>
        </p:nvSpPr>
        <p:spPr/>
        <p:txBody>
          <a:bodyPr/>
          <a:lstStyle/>
          <a:p>
            <a:fld id="{565CE74E-AB26-4998-AD42-012C4C1AD076}" type="slidenum">
              <a:rPr lang="zh-CN" altLang="en-US" smtClean="0"/>
              <a:t>85</a:t>
            </a:fld>
            <a:endParaRPr lang="zh-CN" altLang="en-US" dirty="0"/>
          </a:p>
        </p:txBody>
      </p:sp>
      <p:graphicFrame>
        <p:nvGraphicFramePr>
          <p:cNvPr id="3" name="表格 2">
            <a:extLst>
              <a:ext uri="{FF2B5EF4-FFF2-40B4-BE49-F238E27FC236}">
                <a16:creationId xmlns:a16="http://schemas.microsoft.com/office/drawing/2014/main" id="{A683B13C-0A7F-596D-2773-BF2B21283D01}"/>
              </a:ext>
            </a:extLst>
          </p:cNvPr>
          <p:cNvGraphicFramePr>
            <a:graphicFrameLocks noGrp="1"/>
          </p:cNvGraphicFramePr>
          <p:nvPr>
            <p:extLst>
              <p:ext uri="{D42A27DB-BD31-4B8C-83A1-F6EECF244321}">
                <p14:modId xmlns:p14="http://schemas.microsoft.com/office/powerpoint/2010/main" val="165508398"/>
              </p:ext>
            </p:extLst>
          </p:nvPr>
        </p:nvGraphicFramePr>
        <p:xfrm>
          <a:off x="720896" y="1039419"/>
          <a:ext cx="11050396"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288777230"/>
                    </a:ext>
                  </a:extLst>
                </a:gridCol>
                <a:gridCol w="1904159">
                  <a:extLst>
                    <a:ext uri="{9D8B030D-6E8A-4147-A177-3AD203B41FA5}">
                      <a16:colId xmlns:a16="http://schemas.microsoft.com/office/drawing/2014/main" val="2878280433"/>
                    </a:ext>
                  </a:extLst>
                </a:gridCol>
                <a:gridCol w="1207013">
                  <a:extLst>
                    <a:ext uri="{9D8B030D-6E8A-4147-A177-3AD203B41FA5}">
                      <a16:colId xmlns:a16="http://schemas.microsoft.com/office/drawing/2014/main" val="2828784379"/>
                    </a:ext>
                  </a:extLst>
                </a:gridCol>
                <a:gridCol w="1207013">
                  <a:extLst>
                    <a:ext uri="{9D8B030D-6E8A-4147-A177-3AD203B41FA5}">
                      <a16:colId xmlns:a16="http://schemas.microsoft.com/office/drawing/2014/main" val="1257066382"/>
                    </a:ext>
                  </a:extLst>
                </a:gridCol>
                <a:gridCol w="1207013">
                  <a:extLst>
                    <a:ext uri="{9D8B030D-6E8A-4147-A177-3AD203B41FA5}">
                      <a16:colId xmlns:a16="http://schemas.microsoft.com/office/drawing/2014/main" val="3738408043"/>
                    </a:ext>
                  </a:extLst>
                </a:gridCol>
                <a:gridCol w="1207013">
                  <a:extLst>
                    <a:ext uri="{9D8B030D-6E8A-4147-A177-3AD203B41FA5}">
                      <a16:colId xmlns:a16="http://schemas.microsoft.com/office/drawing/2014/main" val="1989793478"/>
                    </a:ext>
                  </a:extLst>
                </a:gridCol>
                <a:gridCol w="1207013">
                  <a:extLst>
                    <a:ext uri="{9D8B030D-6E8A-4147-A177-3AD203B41FA5}">
                      <a16:colId xmlns:a16="http://schemas.microsoft.com/office/drawing/2014/main" val="1134666152"/>
                    </a:ext>
                  </a:extLst>
                </a:gridCol>
                <a:gridCol w="1207013">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A0C1E5A2-6E74-E29B-296A-228A85A8734A}"/>
              </a:ext>
            </a:extLst>
          </p:cNvPr>
          <p:cNvGraphicFramePr>
            <a:graphicFrameLocks noGrp="1"/>
          </p:cNvGraphicFramePr>
          <p:nvPr>
            <p:extLst>
              <p:ext uri="{D42A27DB-BD31-4B8C-83A1-F6EECF244321}">
                <p14:modId xmlns:p14="http://schemas.microsoft.com/office/powerpoint/2010/main" val="2397844831"/>
              </p:ext>
            </p:extLst>
          </p:nvPr>
        </p:nvGraphicFramePr>
        <p:xfrm>
          <a:off x="720898" y="2107514"/>
          <a:ext cx="11050393"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599975662"/>
                    </a:ext>
                  </a:extLst>
                </a:gridCol>
                <a:gridCol w="1904159">
                  <a:extLst>
                    <a:ext uri="{9D8B030D-6E8A-4147-A177-3AD203B41FA5}">
                      <a16:colId xmlns:a16="http://schemas.microsoft.com/office/drawing/2014/main" val="679752938"/>
                    </a:ext>
                  </a:extLst>
                </a:gridCol>
                <a:gridCol w="1448415">
                  <a:extLst>
                    <a:ext uri="{9D8B030D-6E8A-4147-A177-3AD203B41FA5}">
                      <a16:colId xmlns:a16="http://schemas.microsoft.com/office/drawing/2014/main" val="3157320697"/>
                    </a:ext>
                  </a:extLst>
                </a:gridCol>
                <a:gridCol w="1448415">
                  <a:extLst>
                    <a:ext uri="{9D8B030D-6E8A-4147-A177-3AD203B41FA5}">
                      <a16:colId xmlns:a16="http://schemas.microsoft.com/office/drawing/2014/main" val="1019396951"/>
                    </a:ext>
                  </a:extLst>
                </a:gridCol>
                <a:gridCol w="1448415">
                  <a:extLst>
                    <a:ext uri="{9D8B030D-6E8A-4147-A177-3AD203B41FA5}">
                      <a16:colId xmlns:a16="http://schemas.microsoft.com/office/drawing/2014/main" val="77622667"/>
                    </a:ext>
                  </a:extLst>
                </a:gridCol>
                <a:gridCol w="1448415">
                  <a:extLst>
                    <a:ext uri="{9D8B030D-6E8A-4147-A177-3AD203B41FA5}">
                      <a16:colId xmlns:a16="http://schemas.microsoft.com/office/drawing/2014/main" val="1574283379"/>
                    </a:ext>
                  </a:extLst>
                </a:gridCol>
                <a:gridCol w="1448415">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WSTRB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pic>
        <p:nvPicPr>
          <p:cNvPr id="4" name="Picture 2">
            <a:extLst>
              <a:ext uri="{FF2B5EF4-FFF2-40B4-BE49-F238E27FC236}">
                <a16:creationId xmlns:a16="http://schemas.microsoft.com/office/drawing/2014/main" id="{C3324285-DA53-5744-BFD7-D2460A436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920"/>
          <a:stretch/>
        </p:blipFill>
        <p:spPr bwMode="auto">
          <a:xfrm>
            <a:off x="568442" y="3033348"/>
            <a:ext cx="6540696" cy="3824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66A8F409-BCE6-D0BB-7279-C0B70BEE7412}"/>
              </a:ext>
            </a:extLst>
          </p:cNvPr>
          <p:cNvGraphicFramePr>
            <a:graphicFrameLocks noGrp="1"/>
          </p:cNvGraphicFramePr>
          <p:nvPr>
            <p:extLst>
              <p:ext uri="{D42A27DB-BD31-4B8C-83A1-F6EECF244321}">
                <p14:modId xmlns:p14="http://schemas.microsoft.com/office/powerpoint/2010/main" val="812380998"/>
              </p:ext>
            </p:extLst>
          </p:nvPr>
        </p:nvGraphicFramePr>
        <p:xfrm>
          <a:off x="7426045" y="3149723"/>
          <a:ext cx="4345246" cy="800382"/>
        </p:xfrm>
        <a:graphic>
          <a:graphicData uri="http://schemas.openxmlformats.org/drawingml/2006/table">
            <a:tbl>
              <a:tblPr firstRow="1" bandRow="1">
                <a:tableStyleId>{5C22544A-7EE6-4342-B048-85BDC9FD1C3A}</a:tableStyleId>
              </a:tblPr>
              <a:tblGrid>
                <a:gridCol w="2172623">
                  <a:extLst>
                    <a:ext uri="{9D8B030D-6E8A-4147-A177-3AD203B41FA5}">
                      <a16:colId xmlns:a16="http://schemas.microsoft.com/office/drawing/2014/main" val="2278717981"/>
                    </a:ext>
                  </a:extLst>
                </a:gridCol>
                <a:gridCol w="2172623">
                  <a:extLst>
                    <a:ext uri="{9D8B030D-6E8A-4147-A177-3AD203B41FA5}">
                      <a16:colId xmlns:a16="http://schemas.microsoft.com/office/drawing/2014/main" val="101739522"/>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Response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408192"/>
                  </a:ext>
                </a:extLst>
              </a:tr>
            </a:tbl>
          </a:graphicData>
        </a:graphic>
      </p:graphicFrame>
      <p:graphicFrame>
        <p:nvGraphicFramePr>
          <p:cNvPr id="7" name="表格 6">
            <a:extLst>
              <a:ext uri="{FF2B5EF4-FFF2-40B4-BE49-F238E27FC236}">
                <a16:creationId xmlns:a16="http://schemas.microsoft.com/office/drawing/2014/main" id="{C8459633-A024-491A-3B4B-FB04088BB3FA}"/>
              </a:ext>
            </a:extLst>
          </p:cNvPr>
          <p:cNvGraphicFramePr>
            <a:graphicFrameLocks noGrp="1"/>
          </p:cNvGraphicFramePr>
          <p:nvPr>
            <p:extLst>
              <p:ext uri="{D42A27DB-BD31-4B8C-83A1-F6EECF244321}">
                <p14:modId xmlns:p14="http://schemas.microsoft.com/office/powerpoint/2010/main" val="596467138"/>
              </p:ext>
            </p:extLst>
          </p:nvPr>
        </p:nvGraphicFramePr>
        <p:xfrm>
          <a:off x="7426046" y="3950105"/>
          <a:ext cx="4345245" cy="800382"/>
        </p:xfrm>
        <a:graphic>
          <a:graphicData uri="http://schemas.openxmlformats.org/drawingml/2006/table">
            <a:tbl>
              <a:tblPr firstRow="1" bandRow="1">
                <a:tableStyleId>{5C22544A-7EE6-4342-B048-85BDC9FD1C3A}</a:tableStyleId>
              </a:tblPr>
              <a:tblGrid>
                <a:gridCol w="1448415">
                  <a:extLst>
                    <a:ext uri="{9D8B030D-6E8A-4147-A177-3AD203B41FA5}">
                      <a16:colId xmlns:a16="http://schemas.microsoft.com/office/drawing/2014/main" val="1970536198"/>
                    </a:ext>
                  </a:extLst>
                </a:gridCol>
                <a:gridCol w="1448415">
                  <a:extLst>
                    <a:ext uri="{9D8B030D-6E8A-4147-A177-3AD203B41FA5}">
                      <a16:colId xmlns:a16="http://schemas.microsoft.com/office/drawing/2014/main" val="1723177031"/>
                    </a:ext>
                  </a:extLst>
                </a:gridCol>
                <a:gridCol w="1448415">
                  <a:extLst>
                    <a:ext uri="{9D8B030D-6E8A-4147-A177-3AD203B41FA5}">
                      <a16:colId xmlns:a16="http://schemas.microsoft.com/office/drawing/2014/main" val="2449203776"/>
                    </a:ext>
                  </a:extLst>
                </a:gridCol>
              </a:tblGrid>
              <a:tr h="8003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BRESP</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1952398"/>
                  </a:ext>
                </a:extLst>
              </a:tr>
            </a:tbl>
          </a:graphicData>
        </a:graphic>
      </p:graphicFrame>
    </p:spTree>
    <p:extLst>
      <p:ext uri="{BB962C8B-B14F-4D97-AF65-F5344CB8AC3E}">
        <p14:creationId xmlns:p14="http://schemas.microsoft.com/office/powerpoint/2010/main" val="94346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C4F149-40CC-C820-D86B-69529E0B32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F0680A4-4424-B1DB-2514-76B91DA9BE67}"/>
              </a:ext>
            </a:extLst>
          </p:cNvPr>
          <p:cNvGrpSpPr/>
          <p:nvPr/>
        </p:nvGrpSpPr>
        <p:grpSpPr>
          <a:xfrm>
            <a:off x="568443" y="319365"/>
            <a:ext cx="1421918" cy="400110"/>
            <a:chOff x="568442" y="319364"/>
            <a:chExt cx="1421918" cy="400111"/>
          </a:xfrm>
        </p:grpSpPr>
        <p:sp>
          <p:nvSpPr>
            <p:cNvPr id="55" name="文本框 23">
              <a:extLst>
                <a:ext uri="{FF2B5EF4-FFF2-40B4-BE49-F238E27FC236}">
                  <a16:creationId xmlns:a16="http://schemas.microsoft.com/office/drawing/2014/main" id="{B3A38F45-3DAE-8203-66C4-B5A7B2511B09}"/>
                </a:ext>
              </a:extLst>
            </p:cNvPr>
            <p:cNvSpPr txBox="1"/>
            <p:nvPr/>
          </p:nvSpPr>
          <p:spPr>
            <a:xfrm>
              <a:off x="665958" y="319364"/>
              <a:ext cx="13244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Handshake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F2F206D-CA0D-ACE1-58E5-AD56E37B02E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798C097-8376-03DF-07D3-21D8B9AAF131}"/>
              </a:ext>
            </a:extLst>
          </p:cNvPr>
          <p:cNvSpPr>
            <a:spLocks noGrp="1"/>
          </p:cNvSpPr>
          <p:nvPr>
            <p:ph type="sldNum" sz="quarter" idx="12"/>
          </p:nvPr>
        </p:nvSpPr>
        <p:spPr/>
        <p:txBody>
          <a:bodyPr/>
          <a:lstStyle/>
          <a:p>
            <a:fld id="{565CE74E-AB26-4998-AD42-012C4C1AD076}" type="slidenum">
              <a:rPr lang="zh-CN" altLang="en-US" smtClean="0"/>
              <a:t>86</a:t>
            </a:fld>
            <a:endParaRPr lang="zh-CN" altLang="en-US" dirty="0"/>
          </a:p>
        </p:txBody>
      </p:sp>
      <p:grpSp>
        <p:nvGrpSpPr>
          <p:cNvPr id="16" name="群組 15">
            <a:extLst>
              <a:ext uri="{FF2B5EF4-FFF2-40B4-BE49-F238E27FC236}">
                <a16:creationId xmlns:a16="http://schemas.microsoft.com/office/drawing/2014/main" id="{84406420-485E-0E4E-9946-EEB4BA010315}"/>
              </a:ext>
            </a:extLst>
          </p:cNvPr>
          <p:cNvGrpSpPr/>
          <p:nvPr/>
        </p:nvGrpSpPr>
        <p:grpSpPr>
          <a:xfrm>
            <a:off x="713382" y="4541490"/>
            <a:ext cx="11360407" cy="1847464"/>
            <a:chOff x="800466" y="4410864"/>
            <a:chExt cx="11360407" cy="1847464"/>
          </a:xfrm>
        </p:grpSpPr>
        <p:pic>
          <p:nvPicPr>
            <p:cNvPr id="3" name="Picture 4">
              <a:extLst>
                <a:ext uri="{FF2B5EF4-FFF2-40B4-BE49-F238E27FC236}">
                  <a16:creationId xmlns:a16="http://schemas.microsoft.com/office/drawing/2014/main" id="{049A6C4B-D6C6-7E1C-73F5-3156CAB94B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8" b="10875"/>
            <a:stretch/>
          </p:blipFill>
          <p:spPr bwMode="auto">
            <a:xfrm>
              <a:off x="800466" y="4458328"/>
              <a:ext cx="4770501"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58F3FA1F-7139-4A1B-FBD0-3B5E72991F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00" b="9234"/>
            <a:stretch/>
          </p:blipFill>
          <p:spPr bwMode="auto">
            <a:xfrm>
              <a:off x="5388796" y="4414915"/>
              <a:ext cx="338580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A22D26BD-C6BA-4164-9D6C-01DFD91875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659" b="9547"/>
            <a:stretch/>
          </p:blipFill>
          <p:spPr bwMode="auto">
            <a:xfrm>
              <a:off x="8713476" y="4410864"/>
              <a:ext cx="3447397" cy="180000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0" name="表格 9">
            <a:extLst>
              <a:ext uri="{FF2B5EF4-FFF2-40B4-BE49-F238E27FC236}">
                <a16:creationId xmlns:a16="http://schemas.microsoft.com/office/drawing/2014/main" id="{EF20E271-B0AB-4B2F-E616-0CB9C6BBB462}"/>
              </a:ext>
            </a:extLst>
          </p:cNvPr>
          <p:cNvGraphicFramePr>
            <a:graphicFrameLocks noGrp="1"/>
          </p:cNvGraphicFramePr>
          <p:nvPr>
            <p:extLst>
              <p:ext uri="{D42A27DB-BD31-4B8C-83A1-F6EECF244321}">
                <p14:modId xmlns:p14="http://schemas.microsoft.com/office/powerpoint/2010/main" val="509116910"/>
              </p:ext>
            </p:extLst>
          </p:nvPr>
        </p:nvGraphicFramePr>
        <p:xfrm>
          <a:off x="748330" y="863381"/>
          <a:ext cx="7444506" cy="2863158"/>
        </p:xfrm>
        <a:graphic>
          <a:graphicData uri="http://schemas.openxmlformats.org/drawingml/2006/table">
            <a:tbl>
              <a:tblPr firstRow="1" bandRow="1">
                <a:tableStyleId>{5C22544A-7EE6-4342-B048-85BDC9FD1C3A}</a:tableStyleId>
              </a:tblPr>
              <a:tblGrid>
                <a:gridCol w="2233498">
                  <a:extLst>
                    <a:ext uri="{9D8B030D-6E8A-4147-A177-3AD203B41FA5}">
                      <a16:colId xmlns:a16="http://schemas.microsoft.com/office/drawing/2014/main" val="2146165581"/>
                    </a:ext>
                  </a:extLst>
                </a:gridCol>
                <a:gridCol w="2605504">
                  <a:extLst>
                    <a:ext uri="{9D8B030D-6E8A-4147-A177-3AD203B41FA5}">
                      <a16:colId xmlns:a16="http://schemas.microsoft.com/office/drawing/2014/main" val="2147858183"/>
                    </a:ext>
                  </a:extLst>
                </a:gridCol>
                <a:gridCol w="2605504">
                  <a:extLst>
                    <a:ext uri="{9D8B030D-6E8A-4147-A177-3AD203B41FA5}">
                      <a16:colId xmlns:a16="http://schemas.microsoft.com/office/drawing/2014/main" val="3296051689"/>
                    </a:ext>
                  </a:extLst>
                </a:gridCol>
              </a:tblGrid>
              <a:tr h="661973">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Transaction channel </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Handshake pair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938082294"/>
                  </a:ext>
                </a:extLst>
              </a:tr>
              <a:tr h="440237">
                <a:tc>
                  <a:txBody>
                    <a:bodyPr/>
                    <a:lstStyle/>
                    <a:p>
                      <a:pPr algn="ctr"/>
                      <a:r>
                        <a:rPr lang="en-US" altLang="zh-TW" sz="1600" baseline="0" dirty="0">
                          <a:latin typeface="Times New Roman" panose="02020603050405020304" pitchFamily="18" charset="0"/>
                        </a:rPr>
                        <a:t>Write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440237">
                <a:tc>
                  <a:txBody>
                    <a:bodyPr/>
                    <a:lstStyle/>
                    <a:p>
                      <a:pPr algn="ctr"/>
                      <a:r>
                        <a:rPr lang="en-US" altLang="zh-TW" sz="1600" baseline="0" dirty="0">
                          <a:latin typeface="Times New Roman" panose="02020603050405020304" pitchFamily="18" charset="0"/>
                        </a:rPr>
                        <a:t>Write data channel</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WVALID</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WREADY</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r h="440237">
                <a:tc>
                  <a:txBody>
                    <a:bodyPr/>
                    <a:lstStyle/>
                    <a:p>
                      <a:pPr algn="ctr"/>
                      <a:r>
                        <a:rPr lang="en-US" altLang="zh-TW" sz="1600" baseline="0" dirty="0">
                          <a:latin typeface="Times New Roman" panose="02020603050405020304" pitchFamily="18" charset="0"/>
                        </a:rPr>
                        <a:t>Write response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7214996"/>
                  </a:ext>
                </a:extLst>
              </a:tr>
              <a:tr h="440237">
                <a:tc>
                  <a:txBody>
                    <a:bodyPr/>
                    <a:lstStyle/>
                    <a:p>
                      <a:pPr algn="ctr"/>
                      <a:r>
                        <a:rPr lang="en-US" altLang="zh-TW" sz="1600" baseline="0" dirty="0">
                          <a:latin typeface="Times New Roman" panose="02020603050405020304" pitchFamily="18" charset="0"/>
                        </a:rPr>
                        <a:t>Read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7586328"/>
                  </a:ext>
                </a:extLst>
              </a:tr>
              <a:tr h="440237">
                <a:tc>
                  <a:txBody>
                    <a:bodyPr/>
                    <a:lstStyle/>
                    <a:p>
                      <a:pPr algn="ctr"/>
                      <a:r>
                        <a:rPr lang="en-US" altLang="zh-TW" sz="1600" baseline="0" dirty="0">
                          <a:latin typeface="Times New Roman" panose="02020603050405020304" pitchFamily="18" charset="0"/>
                        </a:rPr>
                        <a:t>Read data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2016252"/>
                  </a:ext>
                </a:extLst>
              </a:tr>
            </a:tbl>
          </a:graphicData>
        </a:graphic>
      </p:graphicFrame>
      <p:graphicFrame>
        <p:nvGraphicFramePr>
          <p:cNvPr id="15" name="表格 14">
            <a:extLst>
              <a:ext uri="{FF2B5EF4-FFF2-40B4-BE49-F238E27FC236}">
                <a16:creationId xmlns:a16="http://schemas.microsoft.com/office/drawing/2014/main" id="{D0EA1FEE-6A29-AFFC-CF1B-1FCA5889866D}"/>
              </a:ext>
            </a:extLst>
          </p:cNvPr>
          <p:cNvGraphicFramePr>
            <a:graphicFrameLocks noGrp="1"/>
          </p:cNvGraphicFramePr>
          <p:nvPr>
            <p:extLst>
              <p:ext uri="{D42A27DB-BD31-4B8C-83A1-F6EECF244321}">
                <p14:modId xmlns:p14="http://schemas.microsoft.com/office/powerpoint/2010/main" val="4213793271"/>
              </p:ext>
            </p:extLst>
          </p:nvPr>
        </p:nvGraphicFramePr>
        <p:xfrm>
          <a:off x="733816" y="4202218"/>
          <a:ext cx="11269010" cy="2259304"/>
        </p:xfrm>
        <a:graphic>
          <a:graphicData uri="http://schemas.openxmlformats.org/drawingml/2006/table">
            <a:tbl>
              <a:tblPr firstRow="1" bandRow="1">
                <a:tableStyleId>{5C22544A-7EE6-4342-B048-85BDC9FD1C3A}</a:tableStyleId>
              </a:tblPr>
              <a:tblGrid>
                <a:gridCol w="1112765">
                  <a:extLst>
                    <a:ext uri="{9D8B030D-6E8A-4147-A177-3AD203B41FA5}">
                      <a16:colId xmlns:a16="http://schemas.microsoft.com/office/drawing/2014/main" val="3376448866"/>
                    </a:ext>
                  </a:extLst>
                </a:gridCol>
                <a:gridCol w="3385415">
                  <a:extLst>
                    <a:ext uri="{9D8B030D-6E8A-4147-A177-3AD203B41FA5}">
                      <a16:colId xmlns:a16="http://schemas.microsoft.com/office/drawing/2014/main" val="2146165581"/>
                    </a:ext>
                  </a:extLst>
                </a:gridCol>
                <a:gridCol w="3385415">
                  <a:extLst>
                    <a:ext uri="{9D8B030D-6E8A-4147-A177-3AD203B41FA5}">
                      <a16:colId xmlns:a16="http://schemas.microsoft.com/office/drawing/2014/main" val="2147858183"/>
                    </a:ext>
                  </a:extLst>
                </a:gridCol>
                <a:gridCol w="3385415">
                  <a:extLst>
                    <a:ext uri="{9D8B030D-6E8A-4147-A177-3AD203B41FA5}">
                      <a16:colId xmlns:a16="http://schemas.microsoft.com/office/drawing/2014/main" val="3296051689"/>
                    </a:ext>
                  </a:extLst>
                </a:gridCol>
              </a:tblGrid>
              <a:tr h="451861">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3</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1807443">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bl>
          </a:graphicData>
        </a:graphic>
      </p:graphicFrame>
    </p:spTree>
    <p:extLst>
      <p:ext uri="{BB962C8B-B14F-4D97-AF65-F5344CB8AC3E}">
        <p14:creationId xmlns:p14="http://schemas.microsoft.com/office/powerpoint/2010/main" val="40759788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550158" cy="400110"/>
            <a:chOff x="568442" y="319364"/>
            <a:chExt cx="155015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45264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Dependence</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050" name="Picture 2">
            <a:extLst>
              <a:ext uri="{FF2B5EF4-FFF2-40B4-BE49-F238E27FC236}">
                <a16:creationId xmlns:a16="http://schemas.microsoft.com/office/drawing/2014/main" id="{CA9F7950-CEA3-C694-3B51-273D6949C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88" b="19272"/>
          <a:stretch/>
        </p:blipFill>
        <p:spPr bwMode="auto">
          <a:xfrm>
            <a:off x="1046769" y="4662452"/>
            <a:ext cx="4228469" cy="15344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E8E5582-645F-70B7-F60C-32B82A59CE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794"/>
          <a:stretch/>
        </p:blipFill>
        <p:spPr bwMode="auto">
          <a:xfrm>
            <a:off x="5817168" y="4113823"/>
            <a:ext cx="5991225" cy="2038680"/>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87</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7" y="949475"/>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Write responses must occur after the completion of the last write data of the corresponding transfer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Read data must be generated after receiving the read address signal</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Handshakes between channels must satisfy the handshake dependencies between channels</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sender's VALID signal cannot rely on the READY signal to be set</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receiver's READY signal can be set after detecting the VALID signal is set</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96034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C01C9405-1E3B-697F-F178-F6E74F37D2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9000DC6-B0B8-8234-1FEA-5973EB504D94}"/>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6842713F-CA5B-5225-4E5C-96511645A73D}"/>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09FF5F89-1A3C-7939-002F-89232BE066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C6FBAF2C-B27F-1110-CEFF-5A76AD8CBA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1" t="1090"/>
          <a:stretch/>
        </p:blipFill>
        <p:spPr bwMode="auto">
          <a:xfrm>
            <a:off x="287079" y="1414130"/>
            <a:ext cx="5908598" cy="4419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ED3E777-0107-F05B-72A2-42A47A270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677" y="1351021"/>
            <a:ext cx="5853153" cy="438986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FAD05405-DF5D-4BFE-B823-303462047A83}"/>
              </a:ext>
            </a:extLst>
          </p:cNvPr>
          <p:cNvSpPr>
            <a:spLocks noGrp="1"/>
          </p:cNvSpPr>
          <p:nvPr>
            <p:ph type="sldNum" sz="quarter" idx="12"/>
          </p:nvPr>
        </p:nvSpPr>
        <p:spPr/>
        <p:txBody>
          <a:bodyPr/>
          <a:lstStyle/>
          <a:p>
            <a:fld id="{565CE74E-AB26-4998-AD42-012C4C1AD076}" type="slidenum">
              <a:rPr lang="zh-CN" altLang="en-US" smtClean="0"/>
              <a:t>88</a:t>
            </a:fld>
            <a:endParaRPr lang="zh-CN" altLang="en-US" dirty="0"/>
          </a:p>
        </p:txBody>
      </p:sp>
    </p:spTree>
    <p:extLst>
      <p:ext uri="{BB962C8B-B14F-4D97-AF65-F5344CB8AC3E}">
        <p14:creationId xmlns:p14="http://schemas.microsoft.com/office/powerpoint/2010/main" val="31898614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00AA7AA6-FCDF-B809-5317-CDB5FD203A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C1CBF59-B1F8-DEF2-8BD4-B10AD27B34D0}"/>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2155F152-DEC8-DBE9-2EF0-2C4E4B79A510}"/>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68658317-6A6C-7D5C-EF1D-35981D909C0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8" name="Picture 6">
            <a:extLst>
              <a:ext uri="{FF2B5EF4-FFF2-40B4-BE49-F238E27FC236}">
                <a16:creationId xmlns:a16="http://schemas.microsoft.com/office/drawing/2014/main" id="{7AB3B403-5C1D-0605-1669-B82B585885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638" b="4676"/>
          <a:stretch/>
        </p:blipFill>
        <p:spPr bwMode="auto">
          <a:xfrm>
            <a:off x="720898" y="845762"/>
            <a:ext cx="4371975" cy="44154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12CE660-8081-3F51-69C3-B3A2A01C29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881" b="8151"/>
          <a:stretch/>
        </p:blipFill>
        <p:spPr bwMode="auto">
          <a:xfrm>
            <a:off x="5875457" y="845762"/>
            <a:ext cx="3914775" cy="2485307"/>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86E448D4-5919-202E-F3D5-3AF7A3DBFF41}"/>
              </a:ext>
            </a:extLst>
          </p:cNvPr>
          <p:cNvSpPr>
            <a:spLocks noGrp="1"/>
          </p:cNvSpPr>
          <p:nvPr>
            <p:ph type="sldNum" sz="quarter" idx="12"/>
          </p:nvPr>
        </p:nvSpPr>
        <p:spPr/>
        <p:txBody>
          <a:bodyPr/>
          <a:lstStyle/>
          <a:p>
            <a:fld id="{565CE74E-AB26-4998-AD42-012C4C1AD076}" type="slidenum">
              <a:rPr lang="zh-CN" altLang="en-US" smtClean="0"/>
              <a:t>89</a:t>
            </a:fld>
            <a:endParaRPr lang="zh-CN" altLang="en-US" dirty="0"/>
          </a:p>
        </p:txBody>
      </p:sp>
    </p:spTree>
    <p:extLst>
      <p:ext uri="{BB962C8B-B14F-4D97-AF65-F5344CB8AC3E}">
        <p14:creationId xmlns:p14="http://schemas.microsoft.com/office/powerpoint/2010/main" val="482111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43527-C2CA-0B43-7124-0370F6DD9511}"/>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D0D047B5-745B-7370-E560-D78D821BA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106BDCF8-0FD6-6BC3-CAC6-6D3F9C6CA7E4}"/>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Synthesis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54050363-FB3A-946A-25B3-CE0519EDCE1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072C8638-2963-D30B-26CB-3487553D4A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5EC88F4D-3EAD-F8B6-C43D-AB01463F643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AD71539-B17C-2BC7-4AD3-E095916EB271}"/>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7B16F54-B198-F251-624B-A445F7B83EA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EC903F4A-AC5B-4E41-55B2-42D73B6E496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04FFF27-7CB2-E1E7-809C-9B9152C562E3}"/>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Tree>
    <p:extLst>
      <p:ext uri="{BB962C8B-B14F-4D97-AF65-F5344CB8AC3E}">
        <p14:creationId xmlns:p14="http://schemas.microsoft.com/office/powerpoint/2010/main" val="30429900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91</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35677100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92</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14200907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834710" cy="400110"/>
            <a:chOff x="568442" y="319364"/>
            <a:chExt cx="48347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73719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Pipeline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93</a:t>
            </a:fld>
            <a:endParaRPr lang="zh-CN" altLang="en-US" dirty="0"/>
          </a:p>
        </p:txBody>
      </p:sp>
      <p:pic>
        <p:nvPicPr>
          <p:cNvPr id="4" name="圖片 3">
            <a:extLst>
              <a:ext uri="{FF2B5EF4-FFF2-40B4-BE49-F238E27FC236}">
                <a16:creationId xmlns:a16="http://schemas.microsoft.com/office/drawing/2014/main" id="{A1E859C9-1668-445B-B536-8F995D746D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2095064"/>
            <a:ext cx="11520000" cy="3046737"/>
          </a:xfrm>
          <a:prstGeom prst="rect">
            <a:avLst/>
          </a:prstGeom>
        </p:spPr>
      </p:pic>
    </p:spTree>
    <p:extLst>
      <p:ext uri="{BB962C8B-B14F-4D97-AF65-F5344CB8AC3E}">
        <p14:creationId xmlns:p14="http://schemas.microsoft.com/office/powerpoint/2010/main" val="14826002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71169" cy="400110"/>
            <a:chOff x="568442" y="319364"/>
            <a:chExt cx="337116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736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Pipeline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94</a:t>
            </a:fld>
            <a:endParaRPr lang="zh-CN" altLang="en-US" dirty="0"/>
          </a:p>
        </p:txBody>
      </p:sp>
      <p:pic>
        <p:nvPicPr>
          <p:cNvPr id="4" name="圖片 3">
            <a:extLst>
              <a:ext uri="{FF2B5EF4-FFF2-40B4-BE49-F238E27FC236}">
                <a16:creationId xmlns:a16="http://schemas.microsoft.com/office/drawing/2014/main" id="{B7A26005-17CF-467B-8B61-2462CF42A4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274019"/>
            <a:ext cx="11520000" cy="4309962"/>
          </a:xfrm>
          <a:prstGeom prst="rect">
            <a:avLst/>
          </a:prstGeom>
        </p:spPr>
      </p:pic>
    </p:spTree>
    <p:extLst>
      <p:ext uri="{BB962C8B-B14F-4D97-AF65-F5344CB8AC3E}">
        <p14:creationId xmlns:p14="http://schemas.microsoft.com/office/powerpoint/2010/main" val="29063364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10650" cy="400110"/>
            <a:chOff x="568442" y="319364"/>
            <a:chExt cx="171065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131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24.3ns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6CF83C51-7A0B-4F23-AA68-4A00273745E9}"/>
              </a:ext>
            </a:extLst>
          </p:cNvPr>
          <p:cNvPicPr>
            <a:picLocks noChangeAspect="1"/>
          </p:cNvPicPr>
          <p:nvPr/>
        </p:nvPicPr>
        <p:blipFill>
          <a:blip r:embed="rId3"/>
          <a:stretch>
            <a:fillRect/>
          </a:stretch>
        </p:blipFill>
        <p:spPr>
          <a:xfrm>
            <a:off x="568442" y="1165449"/>
            <a:ext cx="6117291" cy="3265871"/>
          </a:xfrm>
          <a:prstGeom prst="rect">
            <a:avLst/>
          </a:prstGeom>
        </p:spPr>
      </p:pic>
      <p:pic>
        <p:nvPicPr>
          <p:cNvPr id="4" name="圖片 3">
            <a:extLst>
              <a:ext uri="{FF2B5EF4-FFF2-40B4-BE49-F238E27FC236}">
                <a16:creationId xmlns:a16="http://schemas.microsoft.com/office/drawing/2014/main" id="{0918B5D1-7490-4518-AF79-15E1F788CDF0}"/>
              </a:ext>
            </a:extLst>
          </p:cNvPr>
          <p:cNvPicPr>
            <a:picLocks noChangeAspect="1"/>
          </p:cNvPicPr>
          <p:nvPr/>
        </p:nvPicPr>
        <p:blipFill>
          <a:blip r:embed="rId4"/>
          <a:stretch>
            <a:fillRect/>
          </a:stretch>
        </p:blipFill>
        <p:spPr>
          <a:xfrm>
            <a:off x="6685733" y="1085354"/>
            <a:ext cx="5476884" cy="4397616"/>
          </a:xfrm>
          <a:prstGeom prst="rect">
            <a:avLst/>
          </a:prstGeom>
        </p:spPr>
      </p:pic>
      <p:sp>
        <p:nvSpPr>
          <p:cNvPr id="6" name="文字方塊 5">
            <a:extLst>
              <a:ext uri="{FF2B5EF4-FFF2-40B4-BE49-F238E27FC236}">
                <a16:creationId xmlns:a16="http://schemas.microsoft.com/office/drawing/2014/main" id="{45DE3E64-F463-4B32-9397-5144E3554368}"/>
              </a:ext>
            </a:extLst>
          </p:cNvPr>
          <p:cNvSpPr txBox="1"/>
          <p:nvPr/>
        </p:nvSpPr>
        <p:spPr>
          <a:xfrm>
            <a:off x="644670" y="5744278"/>
            <a:ext cx="6174832"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26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42EB5735-4665-4CEE-B028-942E7A359C6B}"/>
              </a:ext>
            </a:extLst>
          </p:cNvPr>
          <p:cNvSpPr/>
          <p:nvPr/>
        </p:nvSpPr>
        <p:spPr>
          <a:xfrm>
            <a:off x="5483342" y="3924017"/>
            <a:ext cx="612658" cy="1624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50E82A20-5D3E-4990-9061-9060739C3D2A}"/>
              </a:ext>
            </a:extLst>
          </p:cNvPr>
          <p:cNvSpPr/>
          <p:nvPr/>
        </p:nvSpPr>
        <p:spPr>
          <a:xfrm>
            <a:off x="8931392" y="4877008"/>
            <a:ext cx="1050807" cy="1617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95799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10650" cy="400110"/>
            <a:chOff x="568442" y="319364"/>
            <a:chExt cx="171065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131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24.3ns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FD6CB22A-56E1-423F-9578-E1AA0A9FDC11}"/>
              </a:ext>
            </a:extLst>
          </p:cNvPr>
          <p:cNvPicPr>
            <a:picLocks noChangeAspect="1"/>
          </p:cNvPicPr>
          <p:nvPr/>
        </p:nvPicPr>
        <p:blipFill>
          <a:blip r:embed="rId3"/>
          <a:stretch>
            <a:fillRect/>
          </a:stretch>
        </p:blipFill>
        <p:spPr>
          <a:xfrm>
            <a:off x="568442" y="779018"/>
            <a:ext cx="10800000" cy="1877521"/>
          </a:xfrm>
          <a:prstGeom prst="rect">
            <a:avLst/>
          </a:prstGeom>
        </p:spPr>
      </p:pic>
      <p:pic>
        <p:nvPicPr>
          <p:cNvPr id="3" name="圖片 2">
            <a:extLst>
              <a:ext uri="{FF2B5EF4-FFF2-40B4-BE49-F238E27FC236}">
                <a16:creationId xmlns:a16="http://schemas.microsoft.com/office/drawing/2014/main" id="{B03EA26E-C95B-49FF-8208-CF703E3ACDE3}"/>
              </a:ext>
            </a:extLst>
          </p:cNvPr>
          <p:cNvPicPr>
            <a:picLocks noChangeAspect="1"/>
          </p:cNvPicPr>
          <p:nvPr/>
        </p:nvPicPr>
        <p:blipFill rotWithShape="1">
          <a:blip r:embed="rId4"/>
          <a:srcRect r="2215"/>
          <a:stretch/>
        </p:blipFill>
        <p:spPr>
          <a:xfrm>
            <a:off x="568442" y="2752257"/>
            <a:ext cx="10800000" cy="1871880"/>
          </a:xfrm>
          <a:prstGeom prst="rect">
            <a:avLst/>
          </a:prstGeom>
        </p:spPr>
      </p:pic>
      <p:pic>
        <p:nvPicPr>
          <p:cNvPr id="4" name="圖片 3">
            <a:extLst>
              <a:ext uri="{FF2B5EF4-FFF2-40B4-BE49-F238E27FC236}">
                <a16:creationId xmlns:a16="http://schemas.microsoft.com/office/drawing/2014/main" id="{9298ACB7-7001-4AC5-9DE6-1514EC97479F}"/>
              </a:ext>
            </a:extLst>
          </p:cNvPr>
          <p:cNvPicPr>
            <a:picLocks noChangeAspect="1"/>
          </p:cNvPicPr>
          <p:nvPr/>
        </p:nvPicPr>
        <p:blipFill>
          <a:blip r:embed="rId5"/>
          <a:stretch>
            <a:fillRect/>
          </a:stretch>
        </p:blipFill>
        <p:spPr>
          <a:xfrm>
            <a:off x="568442" y="4719855"/>
            <a:ext cx="10800000" cy="1860906"/>
          </a:xfrm>
          <a:prstGeom prst="rect">
            <a:avLst/>
          </a:prstGeom>
        </p:spPr>
      </p:pic>
    </p:spTree>
    <p:extLst>
      <p:ext uri="{BB962C8B-B14F-4D97-AF65-F5344CB8AC3E}">
        <p14:creationId xmlns:p14="http://schemas.microsoft.com/office/powerpoint/2010/main" val="27220590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10650" cy="400110"/>
            <a:chOff x="568442" y="319364"/>
            <a:chExt cx="171065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131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24.3ns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7106CA6F-11AC-49C8-B4F9-DF7727DD8C03}"/>
              </a:ext>
            </a:extLst>
          </p:cNvPr>
          <p:cNvPicPr>
            <a:picLocks noChangeAspect="1"/>
          </p:cNvPicPr>
          <p:nvPr/>
        </p:nvPicPr>
        <p:blipFill>
          <a:blip r:embed="rId3"/>
          <a:stretch>
            <a:fillRect/>
          </a:stretch>
        </p:blipFill>
        <p:spPr>
          <a:xfrm>
            <a:off x="568442" y="1042098"/>
            <a:ext cx="10800000" cy="5039622"/>
          </a:xfrm>
          <a:prstGeom prst="rect">
            <a:avLst/>
          </a:prstGeom>
        </p:spPr>
      </p:pic>
    </p:spTree>
    <p:extLst>
      <p:ext uri="{BB962C8B-B14F-4D97-AF65-F5344CB8AC3E}">
        <p14:creationId xmlns:p14="http://schemas.microsoft.com/office/powerpoint/2010/main" val="36024539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95610" cy="400110"/>
            <a:chOff x="568442" y="319364"/>
            <a:chExt cx="179561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9809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24.3ns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52E9B364-F9A7-40B0-B3C9-6A04D7B34207}"/>
              </a:ext>
            </a:extLst>
          </p:cNvPr>
          <p:cNvPicPr>
            <a:picLocks noChangeAspect="1"/>
          </p:cNvPicPr>
          <p:nvPr/>
        </p:nvPicPr>
        <p:blipFill rotWithShape="1">
          <a:blip r:embed="rId3"/>
          <a:srcRect b="4558"/>
          <a:stretch/>
        </p:blipFill>
        <p:spPr>
          <a:xfrm>
            <a:off x="568442" y="779088"/>
            <a:ext cx="10800000" cy="1880030"/>
          </a:xfrm>
          <a:prstGeom prst="rect">
            <a:avLst/>
          </a:prstGeom>
        </p:spPr>
      </p:pic>
      <p:pic>
        <p:nvPicPr>
          <p:cNvPr id="8" name="圖片 7">
            <a:extLst>
              <a:ext uri="{FF2B5EF4-FFF2-40B4-BE49-F238E27FC236}">
                <a16:creationId xmlns:a16="http://schemas.microsoft.com/office/drawing/2014/main" id="{D11C6C01-53FA-47D3-9244-5FFA98C2A022}"/>
              </a:ext>
            </a:extLst>
          </p:cNvPr>
          <p:cNvPicPr>
            <a:picLocks noChangeAspect="1"/>
          </p:cNvPicPr>
          <p:nvPr/>
        </p:nvPicPr>
        <p:blipFill rotWithShape="1">
          <a:blip r:embed="rId4"/>
          <a:srcRect b="4332"/>
          <a:stretch/>
        </p:blipFill>
        <p:spPr>
          <a:xfrm>
            <a:off x="568442" y="2748372"/>
            <a:ext cx="10800000" cy="1880030"/>
          </a:xfrm>
          <a:prstGeom prst="rect">
            <a:avLst/>
          </a:prstGeom>
        </p:spPr>
      </p:pic>
      <p:pic>
        <p:nvPicPr>
          <p:cNvPr id="9" name="圖片 8">
            <a:extLst>
              <a:ext uri="{FF2B5EF4-FFF2-40B4-BE49-F238E27FC236}">
                <a16:creationId xmlns:a16="http://schemas.microsoft.com/office/drawing/2014/main" id="{6FEA4DDB-A070-4807-A765-2DE1A9D4A67E}"/>
              </a:ext>
            </a:extLst>
          </p:cNvPr>
          <p:cNvPicPr>
            <a:picLocks noChangeAspect="1"/>
          </p:cNvPicPr>
          <p:nvPr/>
        </p:nvPicPr>
        <p:blipFill rotWithShape="1">
          <a:blip r:embed="rId5"/>
          <a:srcRect b="5031"/>
          <a:stretch/>
        </p:blipFill>
        <p:spPr>
          <a:xfrm>
            <a:off x="568442" y="4717656"/>
            <a:ext cx="10800000" cy="1880030"/>
          </a:xfrm>
          <a:prstGeom prst="rect">
            <a:avLst/>
          </a:prstGeom>
        </p:spPr>
      </p:pic>
    </p:spTree>
    <p:extLst>
      <p:ext uri="{BB962C8B-B14F-4D97-AF65-F5344CB8AC3E}">
        <p14:creationId xmlns:p14="http://schemas.microsoft.com/office/powerpoint/2010/main" val="3279273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95610" cy="400110"/>
            <a:chOff x="568442" y="319364"/>
            <a:chExt cx="179561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9809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24.3ns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D562735F-D4E9-4D9B-8D89-D4BFB88777CB}"/>
              </a:ext>
            </a:extLst>
          </p:cNvPr>
          <p:cNvPicPr>
            <a:picLocks noChangeAspect="1"/>
          </p:cNvPicPr>
          <p:nvPr/>
        </p:nvPicPr>
        <p:blipFill>
          <a:blip r:embed="rId3"/>
          <a:stretch>
            <a:fillRect/>
          </a:stretch>
        </p:blipFill>
        <p:spPr>
          <a:xfrm>
            <a:off x="568442" y="974197"/>
            <a:ext cx="10800000" cy="4909606"/>
          </a:xfrm>
          <a:prstGeom prst="rect">
            <a:avLst/>
          </a:prstGeom>
        </p:spPr>
      </p:pic>
    </p:spTree>
    <p:extLst>
      <p:ext uri="{BB962C8B-B14F-4D97-AF65-F5344CB8AC3E}">
        <p14:creationId xmlns:p14="http://schemas.microsoft.com/office/powerpoint/2010/main" val="37240694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42267</TotalTime>
  <Words>21409</Words>
  <Application>Microsoft Office PowerPoint</Application>
  <PresentationFormat>寬螢幕</PresentationFormat>
  <Paragraphs>11152</Paragraphs>
  <Slides>153</Slides>
  <Notes>153</Notes>
  <HiddenSlides>23</HiddenSlides>
  <MMClips>0</MMClips>
  <ScaleCrop>false</ScaleCrop>
  <HeadingPairs>
    <vt:vector size="8" baseType="variant">
      <vt:variant>
        <vt:lpstr>使用字型</vt:lpstr>
      </vt:variant>
      <vt:variant>
        <vt:i4>16</vt:i4>
      </vt:variant>
      <vt:variant>
        <vt:lpstr>佈景主題</vt:lpstr>
      </vt:variant>
      <vt:variant>
        <vt:i4>1</vt:i4>
      </vt:variant>
      <vt:variant>
        <vt:lpstr>內嵌 OLE 伺服程式</vt:lpstr>
      </vt:variant>
      <vt:variant>
        <vt:i4>1</vt:i4>
      </vt:variant>
      <vt:variant>
        <vt:lpstr>投影片標題</vt:lpstr>
      </vt:variant>
      <vt:variant>
        <vt:i4>153</vt:i4>
      </vt:variant>
    </vt:vector>
  </HeadingPairs>
  <TitlesOfParts>
    <vt:vector size="171" baseType="lpstr">
      <vt:lpstr>-apple-system</vt:lpstr>
      <vt:lpstr>inherit</vt:lpstr>
      <vt:lpstr>Microsoft YaHei</vt:lpstr>
      <vt:lpstr>Microsoft YaHei</vt:lpstr>
      <vt:lpstr>Roboto</vt:lpstr>
      <vt:lpstr>宋体</vt:lpstr>
      <vt:lpstr>汉仪丫丫体简</vt:lpstr>
      <vt:lpstr>微軟正黑體</vt:lpstr>
      <vt:lpstr>新細明體</vt:lpstr>
      <vt:lpstr>標楷體</vt:lpstr>
      <vt:lpstr>Arial</vt:lpstr>
      <vt:lpstr>Calibri</vt:lpstr>
      <vt:lpstr>Cambria Math</vt:lpstr>
      <vt:lpstr>Segoe UI</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USER</cp:lastModifiedBy>
  <cp:revision>391</cp:revision>
  <dcterms:created xsi:type="dcterms:W3CDTF">2015-05-05T08:02:14Z</dcterms:created>
  <dcterms:modified xsi:type="dcterms:W3CDTF">2025-05-03T14:19:06Z</dcterms:modified>
</cp:coreProperties>
</file>